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8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9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0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1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12.xml" ContentType="application/vnd.openxmlformats-officedocument.theme+xml"/>
  <Override PartName="/ppt/slideLayouts/slideLayout52.xml" ContentType="application/vnd.openxmlformats-officedocument.presentationml.slideLayout+xml"/>
  <Override PartName="/ppt/theme/theme1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1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1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1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5423" r:id="rId2"/>
    <p:sldMasterId id="2147485469" r:id="rId3"/>
    <p:sldMasterId id="2147485479" r:id="rId4"/>
    <p:sldMasterId id="2147485485" r:id="rId5"/>
    <p:sldMasterId id="2147485509" r:id="rId6"/>
    <p:sldMasterId id="2147485534" r:id="rId7"/>
    <p:sldMasterId id="2147485536" r:id="rId8"/>
    <p:sldMasterId id="2147485544" r:id="rId9"/>
    <p:sldMasterId id="2147485573" r:id="rId10"/>
    <p:sldMasterId id="2147485578" r:id="rId11"/>
    <p:sldMasterId id="2147485589" r:id="rId12"/>
    <p:sldMasterId id="2147485593" r:id="rId13"/>
    <p:sldMasterId id="2147485645" r:id="rId14"/>
    <p:sldMasterId id="2147485649" r:id="rId15"/>
    <p:sldMasterId id="2147485655" r:id="rId16"/>
    <p:sldMasterId id="2147485678" r:id="rId17"/>
  </p:sldMasterIdLst>
  <p:notesMasterIdLst>
    <p:notesMasterId r:id="rId46"/>
  </p:notesMasterIdLst>
  <p:handoutMasterIdLst>
    <p:handoutMasterId r:id="rId47"/>
  </p:handoutMasterIdLst>
  <p:sldIdLst>
    <p:sldId id="776" r:id="rId18"/>
    <p:sldId id="1081" r:id="rId19"/>
    <p:sldId id="1072" r:id="rId20"/>
    <p:sldId id="1073" r:id="rId21"/>
    <p:sldId id="1074" r:id="rId22"/>
    <p:sldId id="1075" r:id="rId23"/>
    <p:sldId id="1076" r:id="rId24"/>
    <p:sldId id="1077" r:id="rId25"/>
    <p:sldId id="1078" r:id="rId26"/>
    <p:sldId id="1001" r:id="rId27"/>
    <p:sldId id="1002" r:id="rId28"/>
    <p:sldId id="1003" r:id="rId29"/>
    <p:sldId id="1004" r:id="rId30"/>
    <p:sldId id="1006" r:id="rId31"/>
    <p:sldId id="1068" r:id="rId32"/>
    <p:sldId id="1069" r:id="rId33"/>
    <p:sldId id="1007" r:id="rId34"/>
    <p:sldId id="1040" r:id="rId35"/>
    <p:sldId id="1041" r:id="rId36"/>
    <p:sldId id="1063" r:id="rId37"/>
    <p:sldId id="1079" r:id="rId38"/>
    <p:sldId id="1080" r:id="rId39"/>
    <p:sldId id="1024" r:id="rId40"/>
    <p:sldId id="1021" r:id="rId41"/>
    <p:sldId id="1022" r:id="rId42"/>
    <p:sldId id="1023" r:id="rId43"/>
    <p:sldId id="1070" r:id="rId44"/>
    <p:sldId id="964" r:id="rId45"/>
  </p:sldIdLst>
  <p:sldSz cx="9144000" cy="6858000" type="screen4x3"/>
  <p:notesSz cx="6808788" cy="99409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5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hervariD" initials="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CC00"/>
    <a:srgbClr val="A29061"/>
    <a:srgbClr val="A69765"/>
    <a:srgbClr val="660033"/>
    <a:srgbClr val="663300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39" d="100"/>
          <a:sy n="3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35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commentAuthors" Target="commentAuthors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8843" cy="496812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683" y="2"/>
            <a:ext cx="2951019" cy="496812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93B8C3-81A0-4137-82E6-C3BC22CF93FF}" type="datetimeFigureOut">
              <a:rPr lang="hu-HU"/>
              <a:pPr>
                <a:defRPr/>
              </a:pPr>
              <a:t>2017.01.26.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1793"/>
            <a:ext cx="2948843" cy="496812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683" y="9441793"/>
            <a:ext cx="2951019" cy="496812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AE3C87-E578-4521-920D-908DB1FEAD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8730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8843" cy="496812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683" y="2"/>
            <a:ext cx="2951019" cy="496812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AC6D0B-D013-4A6F-8ADA-8F5F88EE6391}" type="datetimeFigureOut">
              <a:rPr lang="hu-HU"/>
              <a:pPr>
                <a:defRPr/>
              </a:pPr>
              <a:t>2017.01.26.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0" rIns="91417" bIns="4571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37" y="4719736"/>
            <a:ext cx="5448118" cy="4475970"/>
          </a:xfrm>
          <a:prstGeom prst="rect">
            <a:avLst/>
          </a:prstGeom>
        </p:spPr>
        <p:txBody>
          <a:bodyPr vert="horz" lIns="91417" tIns="45710" rIns="91417" bIns="4571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793"/>
            <a:ext cx="2948843" cy="496812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683" y="9441793"/>
            <a:ext cx="2951019" cy="496812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E8729E-A146-4B33-A564-10BCA53DFEE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103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E8729E-A146-4B33-A564-10BCA53DFEEC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27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43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06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2354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57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256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27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42941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76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53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57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336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42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68630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70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448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3839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2265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222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57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8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6174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6434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4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30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6947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265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113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4586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216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847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0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9620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3894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77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170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7993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1502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702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104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4006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512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738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58914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179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150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901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899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4728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147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2234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41483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948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691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04510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788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584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36096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3923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6416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hu-HU" alt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BD157-45D4-4F99-98C7-75B8D3E5BFD4}" type="slidenum">
              <a:rPr lang="en-US" alt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26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hu-HU" alt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B70F-BECC-4F02-B71C-3B1A055CBF30}" type="slidenum">
              <a:rPr lang="en-US" alt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09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9005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452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87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56244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6529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643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62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4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52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theme" Target="../theme/theme15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3.xml"/><Relationship Id="rId9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4" Type="http://schemas.openxmlformats.org/officeDocument/2006/relationships/theme" Target="../theme/theme1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  <a:endParaRPr lang="hu-HU" altLang="hu-HU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  <a:endParaRPr lang="hu-HU" alt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C14211-2C79-4827-A2E5-AC96397422D2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9" r:id="rId1"/>
    <p:sldLayoutId id="2147485450" r:id="rId2"/>
    <p:sldLayoutId id="2147485451" r:id="rId3"/>
    <p:sldLayoutId id="2147485452" r:id="rId4"/>
    <p:sldLayoutId id="2147485453" r:id="rId5"/>
    <p:sldLayoutId id="214748545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31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4" r:id="rId1"/>
    <p:sldLayoutId id="2147485575" r:id="rId2"/>
    <p:sldLayoutId id="2147485576" r:id="rId3"/>
    <p:sldLayoutId id="214748557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78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9" r:id="rId1"/>
    <p:sldLayoutId id="2147485580" r:id="rId2"/>
    <p:sldLayoutId id="2147485581" r:id="rId3"/>
    <p:sldLayoutId id="2147485582" r:id="rId4"/>
    <p:sldLayoutId id="214748558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65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0" r:id="rId1"/>
    <p:sldLayoutId id="2147485591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07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7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46" r:id="rId1"/>
    <p:sldLayoutId id="2147485647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056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50" r:id="rId1"/>
    <p:sldLayoutId id="2147485651" r:id="rId2"/>
    <p:sldLayoutId id="2147485652" r:id="rId3"/>
    <p:sldLayoutId id="2147485653" r:id="rId4"/>
    <p:sldLayoutId id="214748565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82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56" r:id="rId1"/>
    <p:sldLayoutId id="2147485657" r:id="rId2"/>
    <p:sldLayoutId id="2147485658" r:id="rId3"/>
    <p:sldLayoutId id="2147485659" r:id="rId4"/>
    <p:sldLayoutId id="2147485660" r:id="rId5"/>
    <p:sldLayoutId id="2147485661" r:id="rId6"/>
    <p:sldLayoutId id="2147485662" r:id="rId7"/>
    <p:sldLayoutId id="2147485663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91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79" r:id="rId1"/>
    <p:sldLayoutId id="2147485680" r:id="rId2"/>
    <p:sldLayoutId id="214748568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g_2_beloldal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39B14A3-7CCF-4D02-9428-1D60E2FAFB5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5" r:id="rId1"/>
    <p:sldLayoutId id="2147485446" r:id="rId2"/>
    <p:sldLayoutId id="214748544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31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70" r:id="rId1"/>
    <p:sldLayoutId id="2147485471" r:id="rId2"/>
    <p:sldLayoutId id="2147485472" r:id="rId3"/>
    <p:sldLayoutId id="214748547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71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80" r:id="rId1"/>
    <p:sldLayoutId id="2147485482" r:id="rId2"/>
    <p:sldLayoutId id="2147485483" r:id="rId3"/>
    <p:sldLayoutId id="214748548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8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86" r:id="rId1"/>
    <p:sldLayoutId id="2147485487" r:id="rId2"/>
    <p:sldLayoutId id="2147485488" r:id="rId3"/>
    <p:sldLayoutId id="2147485489" r:id="rId4"/>
    <p:sldLayoutId id="2147485490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25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0" r:id="rId1"/>
    <p:sldLayoutId id="2147485511" r:id="rId2"/>
    <p:sldLayoutId id="2147485512" r:id="rId3"/>
    <p:sldLayoutId id="214748551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49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50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2" r:id="rId5"/>
    <p:sldLayoutId id="2147485543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166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5" r:id="rId1"/>
    <p:sldLayoutId id="2147485546" r:id="rId2"/>
    <p:sldLayoutId id="2147485547" r:id="rId3"/>
    <p:sldLayoutId id="2147485548" r:id="rId4"/>
    <p:sldLayoutId id="2147485549" r:id="rId5"/>
    <p:sldLayoutId id="2147485550" r:id="rId6"/>
    <p:sldLayoutId id="2147485551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712968" cy="1728192"/>
          </a:xfrm>
        </p:spPr>
        <p:txBody>
          <a:bodyPr>
            <a:normAutofit/>
          </a:bodyPr>
          <a:lstStyle/>
          <a:p>
            <a:r>
              <a:rPr lang="hu-HU" sz="4400" dirty="0"/>
              <a:t>Az agrárágazat aktuális kérdései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6336704" cy="244827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hu-HU" b="1" dirty="0" smtClean="0"/>
              <a:t>dr. Feldman Zsolt</a:t>
            </a:r>
            <a:endParaRPr lang="hu-HU" b="1" dirty="0"/>
          </a:p>
          <a:p>
            <a:pPr>
              <a:defRPr/>
            </a:pPr>
            <a:r>
              <a:rPr lang="hu-HU" dirty="0"/>
              <a:t>agrárgazdaságért </a:t>
            </a:r>
            <a:r>
              <a:rPr lang="hu-HU" dirty="0" smtClean="0"/>
              <a:t>felelős helyettes </a:t>
            </a:r>
            <a:r>
              <a:rPr lang="hu-HU" dirty="0"/>
              <a:t>államtitkár</a:t>
            </a:r>
          </a:p>
          <a:p>
            <a:pPr>
              <a:defRPr/>
            </a:pPr>
            <a:r>
              <a:rPr lang="hu-HU" dirty="0"/>
              <a:t>Földművelésügyi Minisztérium</a:t>
            </a:r>
          </a:p>
          <a:p>
            <a:pPr>
              <a:defRPr/>
            </a:pPr>
            <a:endParaRPr lang="hu-HU" dirty="0"/>
          </a:p>
          <a:p>
            <a:pPr>
              <a:defRPr/>
            </a:pPr>
            <a:endParaRPr lang="hu-HU" sz="2900" dirty="0"/>
          </a:p>
          <a:p>
            <a:pPr>
              <a:defRPr/>
            </a:pPr>
            <a:r>
              <a:rPr lang="hu-HU" sz="2900" dirty="0" smtClean="0"/>
              <a:t>Budapest</a:t>
            </a:r>
            <a:endParaRPr lang="hu-HU" sz="2900" dirty="0"/>
          </a:p>
          <a:p>
            <a:pPr>
              <a:defRPr/>
            </a:pPr>
            <a:r>
              <a:rPr lang="hu-HU" sz="2900" dirty="0" smtClean="0"/>
              <a:t>2017. január 26.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5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105273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Agrártámogatások (millió forint)</a:t>
            </a:r>
            <a:br>
              <a:rPr lang="hu-HU" sz="3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3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163626"/>
              </p:ext>
            </p:extLst>
          </p:nvPr>
        </p:nvGraphicFramePr>
        <p:xfrm>
          <a:off x="296982" y="2253065"/>
          <a:ext cx="8677472" cy="2563496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68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62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18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04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4" marR="9384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2014. 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évi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tény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évi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tény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2016. 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évi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tény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2017. </a:t>
                      </a:r>
                      <a:r>
                        <a:rPr kumimoji="0" lang="hu-H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évi terv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Nemzeti támogatások* 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65 981,0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95 017,4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103 420,3</a:t>
                      </a:r>
                      <a:endParaRPr kumimoji="0" lang="hu-HU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95 321,3</a:t>
                      </a:r>
                      <a:endParaRPr kumimoji="0" lang="hu-HU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 által közvetlenül térített támogatások***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397 791,1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395 777,2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395 915,2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395 728,8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296982" y="5733256"/>
            <a:ext cx="8847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*Nemzeti támogatások + Tanyafejlesztési Program + osztatlan földtulajdon kimérésének költségei</a:t>
            </a:r>
          </a:p>
          <a:p>
            <a:r>
              <a:rPr lang="hu-H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2016-ban </a:t>
            </a:r>
            <a:r>
              <a:rPr lang="hu-H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tejválság kezelésére 11,44 Mrd forint többletforrás került jóváhagyásra, ami a költségvetési tv. módosításával nyár folyamán kerül be az FM </a:t>
            </a:r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költségvetésébe</a:t>
            </a:r>
            <a:endParaRPr lang="hu-H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Éves költségvetés készítésekor alkalmazott tervezési árfolyammal számolva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854968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Területalapú támogatás (2016. évi kérelmek)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30458"/>
            <a:ext cx="8712968" cy="4741987"/>
          </a:xfrm>
        </p:spPr>
        <p:txBody>
          <a:bodyPr/>
          <a:lstStyle/>
          <a:p>
            <a:r>
              <a:rPr lang="hu-HU" sz="2400" dirty="0"/>
              <a:t>Összes </a:t>
            </a:r>
            <a:r>
              <a:rPr lang="hu-HU" sz="2400" dirty="0" smtClean="0"/>
              <a:t>alaptámogatást </a:t>
            </a:r>
            <a:r>
              <a:rPr lang="hu-HU" sz="2400" dirty="0"/>
              <a:t>(SAPS</a:t>
            </a:r>
            <a:r>
              <a:rPr lang="hu-HU" sz="2400" dirty="0" smtClean="0"/>
              <a:t>) </a:t>
            </a:r>
            <a:r>
              <a:rPr lang="hu-HU" sz="2400" dirty="0"/>
              <a:t>igénylő: 176 961 </a:t>
            </a:r>
            <a:r>
              <a:rPr lang="hu-HU" sz="2400" dirty="0" smtClean="0"/>
              <a:t>termelő</a:t>
            </a:r>
            <a:endParaRPr lang="hu-HU" sz="2400" dirty="0"/>
          </a:p>
          <a:p>
            <a:r>
              <a:rPr lang="hu-HU" sz="2400" dirty="0" smtClean="0"/>
              <a:t>Igényelt alaptámogatás </a:t>
            </a:r>
            <a:r>
              <a:rPr lang="hu-HU" sz="2400" dirty="0"/>
              <a:t>(SAPS</a:t>
            </a:r>
            <a:r>
              <a:rPr lang="hu-HU" sz="2400" dirty="0" smtClean="0"/>
              <a:t>) jogosult területe: 4,9 millió ha</a:t>
            </a:r>
          </a:p>
          <a:p>
            <a:r>
              <a:rPr lang="hu-HU" sz="2400" dirty="0"/>
              <a:t>Alaptámogatás (SAPS</a:t>
            </a:r>
            <a:r>
              <a:rPr lang="hu-HU" sz="2400" dirty="0" smtClean="0"/>
              <a:t>) keretösszege: ~ 224 milliárd forint</a:t>
            </a: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Egyes jogcímek </a:t>
            </a:r>
            <a:r>
              <a:rPr lang="hu-HU" sz="2400" u="sng" dirty="0" smtClean="0"/>
              <a:t>várható* értéke</a:t>
            </a:r>
          </a:p>
          <a:p>
            <a:pPr marL="0" indent="0">
              <a:buNone/>
            </a:pPr>
            <a:endParaRPr lang="hu-HU" sz="2400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869448"/>
              </p:ext>
            </p:extLst>
          </p:nvPr>
        </p:nvGraphicFramePr>
        <p:xfrm>
          <a:off x="791580" y="3356992"/>
          <a:ext cx="7632848" cy="2307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875"/>
                <a:gridCol w="1485549"/>
                <a:gridCol w="2532424"/>
              </a:tblGrid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Jogcím megnevezése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euró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forint </a:t>
                      </a:r>
                    </a:p>
                    <a:p>
                      <a:pPr algn="ctr"/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(309,79 Ft/EUR)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7597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Alaptámogatás (SAPS)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44 965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90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Zöldítés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81,0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25 084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2990"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Alaptámogatás+zöldítés</a:t>
                      </a:r>
                      <a:endParaRPr lang="hu-H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226,1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90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Fiatal gazdák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támogatása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67,9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21 032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51520" y="594928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hu-H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hu-H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kérelmezett adatok </a:t>
            </a:r>
            <a:r>
              <a:rPr lang="hu-H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alapján készült modellszámítás során becsült érték. Az MVH/MÁK ellenőrzése alapján az összegek változhatnak.</a:t>
            </a:r>
            <a:endParaRPr lang="hu-H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8072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A29061"/>
                </a:solidFill>
              </a:rPr>
              <a:t>Termeléshez kötött </a:t>
            </a:r>
            <a:r>
              <a:rPr lang="hu-HU" sz="3200" b="1" dirty="0" smtClean="0">
                <a:solidFill>
                  <a:srgbClr val="A29061"/>
                </a:solidFill>
              </a:rPr>
              <a:t>támogatások várható értékei* I. </a:t>
            </a:r>
            <a:br>
              <a:rPr lang="hu-HU" sz="3200" b="1" dirty="0" smtClean="0">
                <a:solidFill>
                  <a:srgbClr val="A29061"/>
                </a:solidFill>
              </a:rPr>
            </a:br>
            <a:r>
              <a:rPr lang="hu-HU" sz="3200" b="1" dirty="0" smtClean="0">
                <a:solidFill>
                  <a:srgbClr val="A29061"/>
                </a:solidFill>
              </a:rPr>
              <a:t>(2016. évi kérelmek tükrében)</a:t>
            </a:r>
            <a:endParaRPr lang="hu-HU" sz="32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40628"/>
              </p:ext>
            </p:extLst>
          </p:nvPr>
        </p:nvGraphicFramePr>
        <p:xfrm>
          <a:off x="323528" y="2247432"/>
          <a:ext cx="8280920" cy="3766684"/>
        </p:xfrm>
        <a:graphic>
          <a:graphicData uri="http://schemas.openxmlformats.org/drawingml/2006/table">
            <a:tbl>
              <a:tblPr/>
              <a:tblGrid>
                <a:gridCol w="3672408"/>
                <a:gridCol w="1944216"/>
                <a:gridCol w="2664296"/>
              </a:tblGrid>
              <a:tr h="5891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Megnevezés </a:t>
                      </a:r>
                    </a:p>
                  </a:txBody>
                  <a:tcPr marL="8991" marR="8991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Igényelt terület, ha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91" marR="8991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Várható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fajlagos támogatás</a:t>
                      </a:r>
                    </a:p>
                  </a:txBody>
                  <a:tcPr marL="8991" marR="8991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257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forint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309,79 Ft/EUR árfolyamon</a:t>
                      </a:r>
                    </a:p>
                  </a:txBody>
                  <a:tcPr marL="8991" marR="8991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4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Rizs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2 929</a:t>
                      </a:r>
                      <a:endParaRPr lang="hu-H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211 318</a:t>
                      </a: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Cukorrépa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14 729</a:t>
                      </a:r>
                      <a:endParaRPr lang="hu-H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168 103</a:t>
                      </a: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44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Zöldségnövény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50 052</a:t>
                      </a:r>
                      <a:endParaRPr lang="hu-H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49 468</a:t>
                      </a: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Ipari </a:t>
                      </a: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zöldségnövény</a:t>
                      </a: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55 558</a:t>
                      </a:r>
                      <a:endParaRPr lang="hu-H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55 411</a:t>
                      </a: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44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Gyümölcs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57 160</a:t>
                      </a:r>
                      <a:endParaRPr lang="hu-H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89 339</a:t>
                      </a:r>
                    </a:p>
                  </a:txBody>
                  <a:tcPr marL="8991" marR="36000" marT="89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269705" y="609329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hu-H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hu-H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kérelmezett adatok </a:t>
            </a:r>
            <a:r>
              <a:rPr lang="hu-H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alapján készült modellszámítás során becsült érték. Az MVH/MÁK ellenőrzése alapján az összegek változhatnak.</a:t>
            </a:r>
            <a:endParaRPr lang="hu-H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95536" y="184482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rendelkezésre álló keret mintegy 62,5 milliárd forint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>
                <a:solidFill>
                  <a:srgbClr val="A29061"/>
                </a:solidFill>
              </a:rPr>
              <a:t>Termeléshez kötött támogatások várható értékei</a:t>
            </a:r>
            <a:r>
              <a:rPr lang="hu-HU" sz="3200" b="1" dirty="0" smtClean="0">
                <a:solidFill>
                  <a:srgbClr val="A29061"/>
                </a:solidFill>
              </a:rPr>
              <a:t>* II. </a:t>
            </a:r>
            <a:r>
              <a:rPr lang="hu-HU" sz="2400" b="1" dirty="0" smtClean="0">
                <a:solidFill>
                  <a:srgbClr val="A29061"/>
                </a:solidFill>
              </a:rPr>
              <a:t>(2016. évi kérelmek tükrében)</a:t>
            </a:r>
            <a:endParaRPr lang="hu-HU" sz="32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325954"/>
              </p:ext>
            </p:extLst>
          </p:nvPr>
        </p:nvGraphicFramePr>
        <p:xfrm>
          <a:off x="427174" y="1916831"/>
          <a:ext cx="8465306" cy="3883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6794"/>
                <a:gridCol w="1944216"/>
                <a:gridCol w="2664296"/>
              </a:tblGrid>
              <a:tr h="6480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Megnevezés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Igényelt terület/állat 2016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Várható fajlagos támogatás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84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hektár/egyed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forint, 309,79 Ft/EUR árfolyamon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57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anyajuh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917 088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7 424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7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anyatehén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231 330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46 826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57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hízottbika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82 242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16 934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7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tejhasznú tehén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209 445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101 960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0337">
                <a:tc>
                  <a:txBody>
                    <a:bodyPr/>
                    <a:lstStyle/>
                    <a:p>
                      <a:pPr algn="l" fontAlgn="ctr"/>
                      <a:r>
                        <a:rPr lang="hu-HU" sz="2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szemes fehérjetakarmány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67 586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61 625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7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szálas fehérjetakarmány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152 672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27 281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431032" y="602128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hu-H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hu-H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kérelmezett adatok </a:t>
            </a:r>
            <a:r>
              <a:rPr lang="hu-H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alapján készült modellszámítás során becsült érték. Az MVH/MÁK ellenőrzése alapján az összegek változhatnak.</a:t>
            </a:r>
            <a:endParaRPr lang="hu-H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251" y="980728"/>
            <a:ext cx="8229600" cy="792088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rgbClr val="A29061"/>
                </a:solidFill>
              </a:rPr>
              <a:t>2017. évi egységes kérelem: </a:t>
            </a:r>
            <a:br>
              <a:rPr lang="hu-HU" sz="3200" b="1" dirty="0" smtClean="0">
                <a:solidFill>
                  <a:srgbClr val="A29061"/>
                </a:solidFill>
              </a:rPr>
            </a:br>
            <a:r>
              <a:rPr lang="hu-HU" sz="3200" b="1" dirty="0">
                <a:solidFill>
                  <a:srgbClr val="A29061"/>
                </a:solidFill>
              </a:rPr>
              <a:t>z</a:t>
            </a:r>
            <a:r>
              <a:rPr lang="hu-HU" sz="3200" b="1" dirty="0" smtClean="0">
                <a:solidFill>
                  <a:srgbClr val="A29061"/>
                </a:solidFill>
              </a:rPr>
              <a:t>öldítés változásai</a:t>
            </a:r>
            <a:endParaRPr lang="hu-HU" sz="32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528" y="1916832"/>
            <a:ext cx="871296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b="1" dirty="0" smtClean="0">
                <a:latin typeface="Times New Roman" pitchFamily="18" charset="0"/>
              </a:rPr>
              <a:t>Bővül </a:t>
            </a:r>
            <a:r>
              <a:rPr lang="hu-HU" sz="2800" dirty="0">
                <a:latin typeface="Times New Roman" pitchFamily="18" charset="0"/>
              </a:rPr>
              <a:t>az ökológiai jelentőségű </a:t>
            </a:r>
            <a:r>
              <a:rPr lang="hu-HU" sz="2800" b="1" dirty="0">
                <a:latin typeface="Times New Roman" pitchFamily="18" charset="0"/>
              </a:rPr>
              <a:t>másodvetésben vethető fajok listája</a:t>
            </a:r>
            <a:r>
              <a:rPr lang="hu-HU" sz="2800" dirty="0">
                <a:latin typeface="Times New Roman" pitchFamily="18" charset="0"/>
              </a:rPr>
              <a:t>.</a:t>
            </a:r>
          </a:p>
          <a:p>
            <a:pPr marL="266700" indent="-2667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latin typeface="Times New Roman" pitchFamily="18" charset="0"/>
              </a:rPr>
              <a:t>Az ökológiai jelentőségű </a:t>
            </a:r>
            <a:r>
              <a:rPr lang="hu-HU" sz="2800" b="1" dirty="0">
                <a:latin typeface="Times New Roman" pitchFamily="18" charset="0"/>
              </a:rPr>
              <a:t>másodvetésre egy fenntartási időszakot írunk elő </a:t>
            </a:r>
            <a:r>
              <a:rPr lang="hu-HU" sz="2800" dirty="0">
                <a:latin typeface="Times New Roman" pitchFamily="18" charset="0"/>
              </a:rPr>
              <a:t>(60 nap).</a:t>
            </a:r>
          </a:p>
          <a:p>
            <a:pPr marL="266700" lvl="0" indent="-2667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nitrogénmegkötő növények esetében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közönséges vagy veteménybab termesztési idejét a hazánkban alkalmazott termesztési technológiához igazítjuk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lvl="0" indent="-2667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spárga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az </a:t>
            </a: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óriás </a:t>
            </a:r>
            <a:r>
              <a:rPr lang="hu-H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virágosnád</a:t>
            </a: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zöldítési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szempontból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állandó kultúrának </a:t>
            </a: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minősül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800" dirty="0">
              <a:latin typeface="Times New Roman" pitchFamily="18" charset="0"/>
            </a:endParaRPr>
          </a:p>
          <a:p>
            <a:pPr marL="447675" lvl="1" indent="-266700" algn="just" eaLnBrk="1" hangingPunct="1">
              <a:buFont typeface="Arial" panose="020B0604020202020204" pitchFamily="34" charset="0"/>
              <a:buChar char="•"/>
            </a:pPr>
            <a:endParaRPr lang="hu-HU" sz="2400" dirty="0">
              <a:latin typeface="Times New Roman" pitchFamily="18" charset="0"/>
            </a:endParaRPr>
          </a:p>
          <a:p>
            <a:pPr marL="542925" lvl="1" indent="-180975" algn="just" eaLnBrk="1" hangingPunct="1">
              <a:buFont typeface="Arial" panose="020B0604020202020204" pitchFamily="34" charset="0"/>
              <a:buChar char="•"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908720"/>
            <a:ext cx="9324528" cy="576064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rgbClr val="A29061"/>
                </a:solidFill>
              </a:rPr>
              <a:t>2017</a:t>
            </a:r>
            <a:r>
              <a:rPr lang="hu-HU" sz="3200" b="1" dirty="0">
                <a:solidFill>
                  <a:srgbClr val="A29061"/>
                </a:solidFill>
              </a:rPr>
              <a:t>. évi egységes </a:t>
            </a:r>
            <a:r>
              <a:rPr lang="hu-HU" sz="3200" b="1" dirty="0" smtClean="0">
                <a:solidFill>
                  <a:srgbClr val="A29061"/>
                </a:solidFill>
              </a:rPr>
              <a:t>kérelem: zöldítés változásai I.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968552"/>
          </a:xfrm>
        </p:spPr>
        <p:txBody>
          <a:bodyPr/>
          <a:lstStyle/>
          <a:p>
            <a:pPr marL="285750" indent="-285750" algn="just" eaLnBrk="1" hangingPunct="1">
              <a:spcBef>
                <a:spcPts val="600"/>
              </a:spcBef>
            </a:pPr>
            <a:r>
              <a:rPr lang="hu-HU" sz="2100" b="1" dirty="0"/>
              <a:t>A 2017-től az ökológiai jelentőségű másodvetésben vethető fajok listája bővül az alábbi fajokkal:</a:t>
            </a:r>
          </a:p>
          <a:p>
            <a:pPr marL="80010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100" dirty="0"/>
              <a:t>sziki kender (</a:t>
            </a:r>
            <a:r>
              <a:rPr lang="hu-HU" sz="2100" dirty="0" err="1"/>
              <a:t>Crotalaria</a:t>
            </a:r>
            <a:r>
              <a:rPr lang="hu-HU" sz="2100" dirty="0"/>
              <a:t> </a:t>
            </a:r>
            <a:r>
              <a:rPr lang="hu-HU" sz="2100" dirty="0" err="1"/>
              <a:t>juncea</a:t>
            </a:r>
            <a:r>
              <a:rPr lang="hu-HU" sz="2100" dirty="0"/>
              <a:t> L.);</a:t>
            </a:r>
          </a:p>
          <a:p>
            <a:pPr marL="80010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100" dirty="0"/>
              <a:t>négermag (</a:t>
            </a:r>
            <a:r>
              <a:rPr lang="hu-HU" sz="2100" dirty="0" err="1"/>
              <a:t>Guizotia</a:t>
            </a:r>
            <a:r>
              <a:rPr lang="hu-HU" sz="2100" dirty="0"/>
              <a:t> </a:t>
            </a:r>
            <a:r>
              <a:rPr lang="hu-HU" sz="2100" dirty="0" err="1"/>
              <a:t>abyssinica</a:t>
            </a:r>
            <a:r>
              <a:rPr lang="hu-HU" sz="2100" dirty="0"/>
              <a:t>);</a:t>
            </a:r>
          </a:p>
          <a:p>
            <a:pPr marL="80010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100" dirty="0"/>
              <a:t>abesszin vagy etiópiai mustár (</a:t>
            </a:r>
            <a:r>
              <a:rPr lang="hu-HU" sz="2100" dirty="0" err="1"/>
              <a:t>Brassica</a:t>
            </a:r>
            <a:r>
              <a:rPr lang="hu-HU" sz="2100" dirty="0"/>
              <a:t> </a:t>
            </a:r>
            <a:r>
              <a:rPr lang="hu-HU" sz="2100" dirty="0" err="1"/>
              <a:t>carinata</a:t>
            </a:r>
            <a:r>
              <a:rPr lang="hu-HU" sz="2100" dirty="0"/>
              <a:t>);</a:t>
            </a:r>
          </a:p>
          <a:p>
            <a:pPr marL="80010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100" dirty="0"/>
              <a:t>fekete zab (</a:t>
            </a:r>
            <a:r>
              <a:rPr lang="hu-HU" sz="2100" dirty="0" err="1"/>
              <a:t>Avena</a:t>
            </a:r>
            <a:r>
              <a:rPr lang="hu-HU" sz="2100" dirty="0"/>
              <a:t> </a:t>
            </a:r>
            <a:r>
              <a:rPr lang="hu-HU" sz="2100" dirty="0" err="1"/>
              <a:t>strigosa</a:t>
            </a:r>
            <a:r>
              <a:rPr lang="hu-HU" sz="2100" dirty="0"/>
              <a:t>);</a:t>
            </a:r>
          </a:p>
          <a:p>
            <a:pPr marL="80010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100" dirty="0"/>
              <a:t>pannonbükköny (</a:t>
            </a:r>
            <a:r>
              <a:rPr lang="hu-HU" sz="2100" dirty="0" err="1"/>
              <a:t>Vicia</a:t>
            </a:r>
            <a:r>
              <a:rPr lang="hu-HU" sz="2100" dirty="0"/>
              <a:t> </a:t>
            </a:r>
            <a:r>
              <a:rPr lang="hu-HU" sz="2100" dirty="0" err="1"/>
              <a:t>pannonica</a:t>
            </a:r>
            <a:r>
              <a:rPr lang="hu-HU" sz="2100" dirty="0"/>
              <a:t>);</a:t>
            </a:r>
          </a:p>
          <a:p>
            <a:pPr marL="80010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100" dirty="0"/>
              <a:t>házi len (Linum </a:t>
            </a:r>
            <a:r>
              <a:rPr lang="hu-HU" sz="2100" dirty="0" err="1"/>
              <a:t>usitatissimum</a:t>
            </a:r>
            <a:r>
              <a:rPr lang="hu-HU" sz="2100" dirty="0"/>
              <a:t>);</a:t>
            </a:r>
          </a:p>
          <a:p>
            <a:pPr marL="80010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100" dirty="0" err="1"/>
              <a:t>takarmánybaltacim</a:t>
            </a:r>
            <a:r>
              <a:rPr lang="hu-HU" sz="2100" dirty="0"/>
              <a:t> (</a:t>
            </a:r>
            <a:r>
              <a:rPr lang="hu-HU" sz="2100" dirty="0" err="1"/>
              <a:t>Onobrychis</a:t>
            </a:r>
            <a:r>
              <a:rPr lang="hu-HU" sz="2100" dirty="0"/>
              <a:t> </a:t>
            </a:r>
            <a:r>
              <a:rPr lang="hu-HU" sz="2100" dirty="0" err="1"/>
              <a:t>viciifolia</a:t>
            </a:r>
            <a:r>
              <a:rPr lang="hu-HU" sz="2100" dirty="0"/>
              <a:t>).</a:t>
            </a:r>
          </a:p>
          <a:p>
            <a:pPr marL="285750" indent="-285750" algn="just" eaLnBrk="1" hangingPunct="1">
              <a:spcBef>
                <a:spcPts val="600"/>
              </a:spcBef>
            </a:pPr>
            <a:r>
              <a:rPr lang="hu-HU" sz="2100" dirty="0"/>
              <a:t>Az elmúlt két év tapasztalatai alapján annak érdekében, hogy átláthatóbb legyen az ökológiai jelentőségű másodvetések kezelése, </a:t>
            </a:r>
            <a:r>
              <a:rPr lang="hu-HU" sz="2100" b="1" dirty="0"/>
              <a:t>fenntartási időszakot</a:t>
            </a:r>
            <a:r>
              <a:rPr lang="hu-HU" sz="2100" dirty="0"/>
              <a:t> írunk elő. Így a </a:t>
            </a:r>
            <a:r>
              <a:rPr lang="hu-HU" sz="2100" b="1" dirty="0"/>
              <a:t>vetéstől számított legalább 60 napig</a:t>
            </a:r>
            <a:r>
              <a:rPr lang="hu-HU" sz="2100" dirty="0"/>
              <a:t> az ökológiai jelentőségű másodvetést a gazdálkodó nem forgathatja be.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A4CC3-18B3-4363-98D1-7C4665841A4D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27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24680" y="1479104"/>
            <a:ext cx="9217024" cy="5256584"/>
          </a:xfrm>
        </p:spPr>
        <p:txBody>
          <a:bodyPr>
            <a:normAutofit/>
          </a:bodyPr>
          <a:lstStyle/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100" dirty="0">
                <a:solidFill>
                  <a:prstClr val="black"/>
                </a:solidFill>
              </a:rPr>
              <a:t>A nitrogénmegkötő növények esetében a </a:t>
            </a:r>
            <a:r>
              <a:rPr lang="hu-HU" sz="2100" b="1" dirty="0">
                <a:solidFill>
                  <a:prstClr val="black"/>
                </a:solidFill>
              </a:rPr>
              <a:t>közönséges vagy veteménybab termesztési idejét</a:t>
            </a:r>
            <a:r>
              <a:rPr lang="hu-HU" sz="2100" dirty="0">
                <a:solidFill>
                  <a:prstClr val="black"/>
                </a:solidFill>
              </a:rPr>
              <a:t> a hazánkban alkalmazott termesztési technológiához igazítjuk. </a:t>
            </a:r>
          </a:p>
          <a:p>
            <a:pPr marL="8001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</a:rPr>
              <a:t>Így 2017-től a közönséges vagy veteménybabbal bevetett terület akkor ismerhető el EFA területnek, </a:t>
            </a:r>
          </a:p>
          <a:p>
            <a:pPr marL="1485900" lvl="2" indent="-34290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100" dirty="0">
                <a:solidFill>
                  <a:prstClr val="black"/>
                </a:solidFill>
              </a:rPr>
              <a:t>ha május 10. és július 10. közötti vagy </a:t>
            </a:r>
          </a:p>
          <a:p>
            <a:pPr marL="1485900" lvl="2" indent="-34290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100" dirty="0">
                <a:solidFill>
                  <a:prstClr val="black"/>
                </a:solidFill>
              </a:rPr>
              <a:t>június 25. és augusztus 15. közötti időszak </a:t>
            </a:r>
          </a:p>
          <a:p>
            <a:pPr marL="457200" lvl="1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dirty="0">
                <a:solidFill>
                  <a:prstClr val="black"/>
                </a:solidFill>
              </a:rPr>
              <a:t>teljes tartamában</a:t>
            </a:r>
            <a:r>
              <a:rPr lang="hu-HU" sz="2100" dirty="0">
                <a:solidFill>
                  <a:prstClr val="black"/>
                </a:solidFill>
              </a:rPr>
              <a:t> jelen van a mezőgazdasági termelő földterületén</a:t>
            </a:r>
            <a:r>
              <a:rPr lang="hu-HU" sz="2100" dirty="0" smtClean="0">
                <a:solidFill>
                  <a:prstClr val="black"/>
                </a:solidFill>
              </a:rPr>
              <a:t>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100" b="1" dirty="0" smtClean="0">
                <a:solidFill>
                  <a:prstClr val="black"/>
                </a:solidFill>
              </a:rPr>
              <a:t>Nitrogénmegkötő és nem nitrogénmegkötő növénykultúrák keverékeivel </a:t>
            </a:r>
            <a:r>
              <a:rPr lang="hu-HU" sz="2100" dirty="0" smtClean="0">
                <a:solidFill>
                  <a:prstClr val="black"/>
                </a:solidFill>
              </a:rPr>
              <a:t>bevetett területek is elismerhetőek </a:t>
            </a:r>
            <a:r>
              <a:rPr lang="hu-HU" sz="2100" dirty="0">
                <a:solidFill>
                  <a:prstClr val="black"/>
                </a:solidFill>
              </a:rPr>
              <a:t>EFA területként, mely keverékben a </a:t>
            </a:r>
            <a:r>
              <a:rPr lang="hu-HU" sz="2100" b="1" dirty="0">
                <a:solidFill>
                  <a:prstClr val="black"/>
                </a:solidFill>
              </a:rPr>
              <a:t>nitrogénmegkötő növénykultúra keveréken belüli vetőmaga</a:t>
            </a:r>
            <a:r>
              <a:rPr lang="hu-HU" sz="2100" dirty="0">
                <a:solidFill>
                  <a:prstClr val="black"/>
                </a:solidFill>
              </a:rPr>
              <a:t>ránya meg kell, hogy haladja az </a:t>
            </a:r>
            <a:r>
              <a:rPr lang="hu-HU" sz="2100" b="1" dirty="0">
                <a:solidFill>
                  <a:prstClr val="black"/>
                </a:solidFill>
              </a:rPr>
              <a:t>50%-ot</a:t>
            </a:r>
            <a:r>
              <a:rPr lang="hu-HU" sz="2100" dirty="0" smtClean="0">
                <a:solidFill>
                  <a:prstClr val="black"/>
                </a:solidFill>
              </a:rPr>
              <a:t>. (választható keverékek listája a zöldítés rendeletben) </a:t>
            </a:r>
            <a:endParaRPr lang="hu-HU" sz="2100" dirty="0">
              <a:solidFill>
                <a:prstClr val="black"/>
              </a:solidFill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100" dirty="0">
                <a:solidFill>
                  <a:prstClr val="black"/>
                </a:solidFill>
              </a:rPr>
              <a:t>A </a:t>
            </a:r>
            <a:r>
              <a:rPr lang="hu-HU" sz="2100" b="1" dirty="0" smtClean="0">
                <a:solidFill>
                  <a:prstClr val="black"/>
                </a:solidFill>
              </a:rPr>
              <a:t>spárga,</a:t>
            </a:r>
            <a:r>
              <a:rPr lang="hu-HU" sz="2100" dirty="0" smtClean="0">
                <a:solidFill>
                  <a:prstClr val="black"/>
                </a:solidFill>
              </a:rPr>
              <a:t> </a:t>
            </a:r>
            <a:r>
              <a:rPr lang="hu-HU" sz="2100" dirty="0"/>
              <a:t>a </a:t>
            </a:r>
            <a:r>
              <a:rPr lang="hu-HU" sz="2100" b="1" dirty="0" err="1"/>
              <a:t>Miscanthus</a:t>
            </a:r>
            <a:r>
              <a:rPr lang="hu-HU" sz="2100" dirty="0"/>
              <a:t> nemzetségbe tartozó </a:t>
            </a:r>
            <a:r>
              <a:rPr lang="hu-HU" sz="2100" b="1" dirty="0"/>
              <a:t>energianád </a:t>
            </a:r>
            <a:r>
              <a:rPr lang="hu-HU" sz="2100" b="1" dirty="0" smtClean="0"/>
              <a:t>fajok</a:t>
            </a:r>
            <a:r>
              <a:rPr lang="hu-HU" sz="2100" dirty="0" smtClean="0"/>
              <a:t>, </a:t>
            </a:r>
            <a:r>
              <a:rPr lang="hu-HU" sz="2100" dirty="0"/>
              <a:t>az </a:t>
            </a:r>
            <a:r>
              <a:rPr lang="hu-HU" sz="2100" b="1" dirty="0"/>
              <a:t>olasznád</a:t>
            </a:r>
            <a:r>
              <a:rPr lang="hu-HU" sz="2100" dirty="0"/>
              <a:t>, ÓVÁRI </a:t>
            </a:r>
            <a:r>
              <a:rPr lang="hu-HU" sz="2100" dirty="0" err="1"/>
              <a:t>gigant</a:t>
            </a:r>
            <a:r>
              <a:rPr lang="hu-HU" sz="2100" dirty="0"/>
              <a:t>® </a:t>
            </a:r>
            <a:r>
              <a:rPr lang="hu-HU" sz="2100" b="1" dirty="0" err="1"/>
              <a:t>szilfium</a:t>
            </a:r>
            <a:r>
              <a:rPr lang="hu-HU" sz="2100" b="1" dirty="0"/>
              <a:t> </a:t>
            </a:r>
            <a:r>
              <a:rPr lang="hu-HU" sz="2100" dirty="0"/>
              <a:t>és</a:t>
            </a:r>
            <a:r>
              <a:rPr lang="hu-HU" sz="2100" b="1" dirty="0"/>
              <a:t> keleti kecskeruta </a:t>
            </a:r>
            <a:r>
              <a:rPr lang="hu-HU" sz="2100" dirty="0" smtClean="0"/>
              <a:t>fajok, </a:t>
            </a:r>
            <a:r>
              <a:rPr lang="hu-HU" sz="2100" dirty="0"/>
              <a:t>mint lágyszárú </a:t>
            </a:r>
            <a:r>
              <a:rPr lang="hu-HU" sz="2100" dirty="0" smtClean="0"/>
              <a:t>energianövények </a:t>
            </a:r>
            <a:r>
              <a:rPr lang="hu-HU" sz="2100" b="1" dirty="0" smtClean="0">
                <a:solidFill>
                  <a:prstClr val="black"/>
                </a:solidFill>
              </a:rPr>
              <a:t>zöldítési </a:t>
            </a:r>
            <a:r>
              <a:rPr lang="hu-HU" sz="2100" b="1" dirty="0">
                <a:solidFill>
                  <a:prstClr val="black"/>
                </a:solidFill>
              </a:rPr>
              <a:t>szempontból állandó kultúrának </a:t>
            </a:r>
            <a:r>
              <a:rPr lang="hu-HU" sz="2100" b="1" dirty="0" smtClean="0">
                <a:solidFill>
                  <a:prstClr val="black"/>
                </a:solidFill>
              </a:rPr>
              <a:t>minősülnek</a:t>
            </a:r>
            <a:r>
              <a:rPr lang="hu-HU" sz="2100" dirty="0" smtClean="0">
                <a:solidFill>
                  <a:prstClr val="black"/>
                </a:solidFill>
              </a:rPr>
              <a:t>.</a:t>
            </a:r>
            <a:endParaRPr lang="hu-HU" sz="21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A4CC3-18B3-4363-98D1-7C4665841A4D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56864" y="903040"/>
            <a:ext cx="948139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u-HU" sz="3200" b="1" dirty="0" smtClean="0">
                <a:solidFill>
                  <a:srgbClr val="A29061"/>
                </a:solidFill>
              </a:rPr>
              <a:t>2017. évi egységes kérelem: zöldítés változásai II.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42285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92088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rgbClr val="A29061"/>
                </a:solidFill>
              </a:rPr>
              <a:t>2017. évi egységes kérelem</a:t>
            </a:r>
            <a:br>
              <a:rPr lang="hu-HU" sz="3200" b="1" dirty="0" smtClean="0">
                <a:solidFill>
                  <a:srgbClr val="A29061"/>
                </a:solidFill>
              </a:rPr>
            </a:br>
            <a:r>
              <a:rPr lang="hu-HU" sz="3200" b="1" dirty="0">
                <a:solidFill>
                  <a:srgbClr val="A29061"/>
                </a:solidFill>
              </a:rPr>
              <a:t>T</a:t>
            </a:r>
            <a:r>
              <a:rPr lang="hu-HU" sz="3200" b="1" dirty="0" smtClean="0">
                <a:solidFill>
                  <a:srgbClr val="A29061"/>
                </a:solidFill>
              </a:rPr>
              <a:t>ermeléshez kötött támogatások változásai</a:t>
            </a:r>
            <a:endParaRPr lang="hu-HU" sz="32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9212" y="1916832"/>
            <a:ext cx="8712968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523875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Tejhasznú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tehén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csak a március 31-ei állapot számít a jogosult egyedek meghatározásánál (ekkor legalább egyszer ellett és betöltötte a 23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hónapot).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875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Rizs: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2,5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t/ha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hozamot kell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igazolni.</a:t>
            </a:r>
          </a:p>
          <a:p>
            <a:pPr marL="523875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Zöldség: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zöldségnek minősülő fűszernövények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támogathatóak (pl. menta, bazsalikom, tárkony, rozmaring) kizárásra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kerül az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olajretek; módosuló vetőmagnormák; az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olajtök külön borítékba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kerül.</a:t>
            </a:r>
          </a:p>
          <a:p>
            <a:pPr marL="523875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Ipari zöldségek: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kultúra – az étkezési burgonya támogathatóvá válik;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módosul a spenót és a borsó vetőmagnormája.</a:t>
            </a:r>
          </a:p>
          <a:p>
            <a:pPr marL="523875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Gyümölcsök: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alboríték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kerül kialakításra (extenzív-tradicionális és új elemként az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intenzív);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életkor módosítás a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szelídgesztenyénél;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kultúrák (áfonya, berkenye, csipkebogyó).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875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Szemes és szálas fehérje:</a:t>
            </a:r>
            <a:r>
              <a:rPr lang="hu-HU" sz="2200" b="1" dirty="0">
                <a:latin typeface="Times New Roman" pitchFamily="18" charset="0"/>
              </a:rPr>
              <a:t> </a:t>
            </a:r>
            <a:r>
              <a:rPr lang="hu-HU" sz="2200" dirty="0">
                <a:latin typeface="Times New Roman" pitchFamily="18" charset="0"/>
              </a:rPr>
              <a:t>módosuló </a:t>
            </a:r>
            <a:r>
              <a:rPr lang="hu-HU" sz="2200" dirty="0" smtClean="0">
                <a:latin typeface="Times New Roman" pitchFamily="18" charset="0"/>
              </a:rPr>
              <a:t>vetőmagnormák.</a:t>
            </a:r>
          </a:p>
          <a:p>
            <a:pPr marL="447675" lvl="1" indent="-266700" algn="just" eaLnBrk="1" hangingPunct="1">
              <a:buFont typeface="Arial" panose="020B0604020202020204" pitchFamily="34" charset="0"/>
              <a:buChar char="•"/>
            </a:pPr>
            <a:endParaRPr lang="hu-HU" sz="2200" dirty="0">
              <a:latin typeface="Times New Roman" pitchFamily="18" charset="0"/>
            </a:endParaRPr>
          </a:p>
          <a:p>
            <a:pPr marL="542925" lvl="1" indent="-180975" algn="just" eaLnBrk="1" hangingPunct="1">
              <a:buFont typeface="Arial" panose="020B0604020202020204" pitchFamily="34" charset="0"/>
              <a:buChar char="•"/>
            </a:pPr>
            <a:endParaRPr lang="hu-HU" sz="19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15719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altLang="en-US" sz="2300" b="1" dirty="0" smtClean="0"/>
              <a:t>73,7 ezer termelő tag</a:t>
            </a:r>
            <a:r>
              <a:rPr lang="hu-HU" altLang="en-US" sz="2300" dirty="0" smtClean="0"/>
              <a:t> (kötelezően: 64,5 ezer, önkéntesen: 9,2 ezer)</a:t>
            </a:r>
          </a:p>
          <a:p>
            <a:pPr algn="just">
              <a:defRPr/>
            </a:pPr>
            <a:r>
              <a:rPr lang="hu-HU" altLang="en-US" sz="2300" b="1" dirty="0" smtClean="0"/>
              <a:t>3,71 millió hektár </a:t>
            </a:r>
            <a:r>
              <a:rPr lang="hu-HU" altLang="en-US" sz="2300" dirty="0" smtClean="0"/>
              <a:t>(ebből 93,5% szántó; 3,5% ültetvény; 3% szántóföldi zöldség) </a:t>
            </a:r>
          </a:p>
          <a:p>
            <a:pPr algn="just">
              <a:defRPr/>
            </a:pPr>
            <a:r>
              <a:rPr lang="hu-HU" altLang="en-US" sz="2300" dirty="0" smtClean="0"/>
              <a:t>4,19 Mrd Ft termelői hozzájárulás + legalább ugyanekkora összegben állami hozzájárulás: </a:t>
            </a:r>
            <a:r>
              <a:rPr lang="hu-HU" altLang="en-US" sz="2300" b="1" dirty="0" smtClean="0"/>
              <a:t>8,49 Mrd Ft.</a:t>
            </a:r>
            <a:endParaRPr lang="hu-HU" altLang="en-US" sz="2300" dirty="0" smtClean="0"/>
          </a:p>
          <a:p>
            <a:pPr algn="just">
              <a:defRPr/>
            </a:pPr>
            <a:r>
              <a:rPr lang="hu-HU" altLang="en-US" sz="2300" dirty="0" smtClean="0"/>
              <a:t>2016 márciusában </a:t>
            </a:r>
            <a:r>
              <a:rPr lang="hu-HU" altLang="en-US" sz="2300" b="1" dirty="0" smtClean="0"/>
              <a:t>21,7 Mrd Ft </a:t>
            </a:r>
            <a:r>
              <a:rPr lang="hu-HU" altLang="en-US" sz="2300" dirty="0" smtClean="0"/>
              <a:t>állt rendelkezésre a </a:t>
            </a:r>
            <a:r>
              <a:rPr lang="hu-HU" altLang="en-US" sz="2300" b="1" dirty="0" smtClean="0"/>
              <a:t>Kárenyhítési Alapban</a:t>
            </a:r>
            <a:r>
              <a:rPr lang="hu-HU" altLang="en-US" sz="2300" dirty="0" smtClean="0"/>
              <a:t> mintegy 3.300 jogosult megsegítésére (jogos igény 6 Mrd Ft =&gt; maradványképzés következő évekre).</a:t>
            </a:r>
          </a:p>
          <a:p>
            <a:pPr algn="just">
              <a:defRPr/>
            </a:pPr>
            <a:r>
              <a:rPr lang="hu-HU" altLang="en-US" sz="2300" dirty="0" smtClean="0"/>
              <a:t>2017 márciusában </a:t>
            </a:r>
            <a:r>
              <a:rPr lang="hu-HU" altLang="en-US" sz="2300" b="1" dirty="0" smtClean="0"/>
              <a:t>24 Mrd Ft </a:t>
            </a:r>
            <a:r>
              <a:rPr lang="hu-HU" altLang="en-US" sz="2300" dirty="0" smtClean="0"/>
              <a:t>fog rendelkezésre áll a mintegy 5000 kárenyhítő juttatás iránti kérelem kifizetésére.</a:t>
            </a:r>
          </a:p>
          <a:p>
            <a:pPr algn="just">
              <a:defRPr/>
            </a:pPr>
            <a:r>
              <a:rPr lang="hu-HU" altLang="en-US" sz="2300" dirty="0" smtClean="0"/>
              <a:t>A rendszer </a:t>
            </a:r>
            <a:r>
              <a:rPr lang="hu-HU" altLang="en-US" sz="2300" b="1" dirty="0"/>
              <a:t>folyamatosan fejlesztés alatt áll</a:t>
            </a:r>
            <a:r>
              <a:rPr lang="hu-HU" altLang="en-US" sz="2300" dirty="0"/>
              <a:t> (</a:t>
            </a:r>
            <a:r>
              <a:rPr lang="hu-HU" altLang="en-US" sz="2300" dirty="0" smtClean="0"/>
              <a:t>aszálydefiníció, hozamérték-csökkenés számítása).</a:t>
            </a:r>
          </a:p>
          <a:p>
            <a:pPr algn="just">
              <a:defRPr/>
            </a:pPr>
            <a:endParaRPr lang="hu-HU" altLang="en-US" sz="2500" dirty="0" smtClean="0"/>
          </a:p>
        </p:txBody>
      </p:sp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altLang="en-US" sz="3200" b="1" dirty="0" smtClean="0"/>
              <a:t>Agrárkár-enyhítés 2016. év</a:t>
            </a:r>
            <a:endParaRPr lang="hu-HU" altLang="en-US" sz="3200" b="1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9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517632" cy="792088"/>
          </a:xfrm>
        </p:spPr>
        <p:txBody>
          <a:bodyPr>
            <a:noAutofit/>
          </a:bodyPr>
          <a:lstStyle/>
          <a:p>
            <a:pPr lvl="1" algn="ctr">
              <a:defRPr/>
            </a:pPr>
            <a:r>
              <a:rPr lang="hu-HU" sz="3200" b="1" kern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Végleges kárbejelentések 2016-ban</a:t>
            </a:r>
            <a:endParaRPr lang="hu-HU" sz="32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761161"/>
              </p:ext>
            </p:extLst>
          </p:nvPr>
        </p:nvGraphicFramePr>
        <p:xfrm>
          <a:off x="468313" y="1916113"/>
          <a:ext cx="8424935" cy="4536510"/>
        </p:xfrm>
        <a:graphic>
          <a:graphicData uri="http://schemas.openxmlformats.org/drawingml/2006/table">
            <a:tbl>
              <a:tblPr firstRow="1" firstCol="1" bandRow="1"/>
              <a:tblGrid>
                <a:gridCol w="3157342"/>
                <a:gridCol w="2328103"/>
                <a:gridCol w="2939490"/>
              </a:tblGrid>
              <a:tr h="412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Kártípus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Darab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Hektár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Mezőgazdasági árvízkár</a:t>
                      </a:r>
                      <a:endParaRPr lang="hu-H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        97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Aszálykár</a:t>
                      </a:r>
                      <a:endParaRPr lang="hu-H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   2 123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Belvízkár</a:t>
                      </a:r>
                      <a:endParaRPr lang="hu-H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472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 17 124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Felhőszakadás kár</a:t>
                      </a:r>
                      <a:endParaRPr lang="hu-H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175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   3 130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Jégesőkár</a:t>
                      </a:r>
                      <a:endParaRPr lang="hu-H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2 911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 48 152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Őszi fagykár</a:t>
                      </a:r>
                      <a:endParaRPr lang="hu-H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      172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Tavaszi fagykár</a:t>
                      </a:r>
                      <a:endParaRPr lang="hu-H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6 534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 43 472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Téli fagykár</a:t>
                      </a:r>
                      <a:endParaRPr lang="hu-H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      557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Viharkár</a:t>
                      </a:r>
                      <a:endParaRPr lang="hu-H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704</a:t>
                      </a:r>
                      <a:endParaRPr lang="hu-H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 16 718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   10 </a:t>
                      </a:r>
                      <a:r>
                        <a:rPr lang="hu-H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919 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    131 545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684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4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5428" y="692696"/>
            <a:ext cx="8712968" cy="854968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A29061"/>
                </a:solidFill>
              </a:rPr>
              <a:t>Betakarítási eredmények - 2016</a:t>
            </a:r>
            <a:endParaRPr lang="hu-HU" sz="36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901769"/>
              </p:ext>
            </p:extLst>
          </p:nvPr>
        </p:nvGraphicFramePr>
        <p:xfrm>
          <a:off x="323528" y="1412777"/>
          <a:ext cx="8496944" cy="5105820"/>
        </p:xfrm>
        <a:graphic>
          <a:graphicData uri="http://schemas.openxmlformats.org/drawingml/2006/table">
            <a:tbl>
              <a:tblPr/>
              <a:tblGrid>
                <a:gridCol w="1008112"/>
                <a:gridCol w="664112"/>
                <a:gridCol w="853090"/>
                <a:gridCol w="853090"/>
                <a:gridCol w="853090"/>
                <a:gridCol w="853090"/>
                <a:gridCol w="853090"/>
                <a:gridCol w="853090"/>
                <a:gridCol w="853090"/>
                <a:gridCol w="853090"/>
              </a:tblGrid>
              <a:tr h="395351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Betakarított terület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Termésmennyiség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Hozam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48117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Növényfaj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2016-ban (ezer hektár)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2015-hez viszonyítva (%)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2011-2015-hez viszonyítva (%)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2016-ban (ezer tonna)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2015-hez viszonyítva (%)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2011-2015-hez viszonyítva (%)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2016-ban (t/ha)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2015-hez viszonyítva (%)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2011-2015-hez viszonyítva (%)</a:t>
                      </a:r>
                    </a:p>
                  </a:txBody>
                  <a:tcPr marL="7495" marR="7495" marT="74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Őszi búza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+1,1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+4,9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+17,6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+3,9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+19,6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Árpa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+5,6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+13,0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+14,2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+40,4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+8,0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+24,2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Tritikálé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+10,4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+4,8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+12,5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Rozs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+9,4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+14,0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Repce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+16,3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+24,4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+49,4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+59,5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+28,4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+28,4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Kukorica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+32,8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+24,2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+48,7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+45,7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Napraforgó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+4,9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+7,1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+21,6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+29,1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+15,7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+20,4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Szója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+28,1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+24,3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+80,2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+45,7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+40,1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Burgonya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Cukorrépa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+2,8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+18,1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+14,3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+14,9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+19,9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88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Lucerna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+43,4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+49,5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+63,1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+74,6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+13,8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+16,7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79512" y="6592298"/>
            <a:ext cx="7560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Forrás: KSH, szója 2015, 2016: NAK, burgonya esetében módszertani váltás a hozamban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5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5400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b="1" dirty="0" smtClean="0"/>
              <a:t>Agrár Széchenyi Kártya Folyószámlahitel (ASZK)</a:t>
            </a:r>
            <a:r>
              <a:rPr lang="hu-HU" sz="2000" dirty="0" smtClean="0"/>
              <a:t>:</a:t>
            </a:r>
          </a:p>
          <a:p>
            <a:pPr marL="342900" lvl="1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hu-HU" sz="2000" b="1" dirty="0"/>
              <a:t>Maximális hitelösszeg már 50 millió </a:t>
            </a:r>
            <a:r>
              <a:rPr lang="hu-HU" sz="2000" b="1" dirty="0" smtClean="0"/>
              <a:t>Ft</a:t>
            </a:r>
            <a:r>
              <a:rPr lang="hu-HU" sz="2000" dirty="0"/>
              <a:t>, a hitelösszeg 500 ezer </a:t>
            </a:r>
            <a:r>
              <a:rPr lang="hu-HU" sz="2000" dirty="0" smtClean="0"/>
              <a:t>Ft-tól </a:t>
            </a:r>
            <a:r>
              <a:rPr lang="hu-HU" sz="2000" dirty="0"/>
              <a:t>100 ezer </a:t>
            </a:r>
            <a:r>
              <a:rPr lang="hu-HU" sz="2000" dirty="0" smtClean="0"/>
              <a:t>Ft-os </a:t>
            </a:r>
            <a:r>
              <a:rPr lang="hu-HU" sz="2000" dirty="0"/>
              <a:t>lépésközzel meghatározható, </a:t>
            </a:r>
            <a:r>
              <a:rPr lang="hu-HU" sz="2000" dirty="0">
                <a:latin typeface="Times New Roman"/>
                <a:ea typeface="Times New Roman"/>
              </a:rPr>
              <a:t>a lezárt üzleti évvel nem rendelkező </a:t>
            </a:r>
            <a:r>
              <a:rPr lang="hu-HU" sz="2000" dirty="0"/>
              <a:t>fiatal mezőgazdasági termelők számára adható hitelösszeg pedig 15 millió </a:t>
            </a:r>
            <a:r>
              <a:rPr lang="hu-HU" sz="2000" dirty="0" smtClean="0"/>
              <a:t>Ft</a:t>
            </a:r>
            <a:r>
              <a:rPr lang="hu-HU" sz="2000" dirty="0"/>
              <a:t>.</a:t>
            </a:r>
          </a:p>
          <a:p>
            <a:pPr algn="just">
              <a:spcBef>
                <a:spcPts val="0"/>
              </a:spcBef>
            </a:pPr>
            <a:r>
              <a:rPr lang="hu-HU" sz="2000" b="1" dirty="0"/>
              <a:t>A tárgyi biztosíték nélkül felvehető hitel összege 25 </a:t>
            </a:r>
            <a:r>
              <a:rPr lang="hu-HU" sz="2000" b="1" dirty="0" smtClean="0"/>
              <a:t>millió Ft</a:t>
            </a:r>
            <a:r>
              <a:rPr lang="hu-HU" sz="2000" dirty="0"/>
              <a:t>. </a:t>
            </a:r>
            <a:endParaRPr lang="hu-HU" sz="2000" dirty="0" smtClean="0"/>
          </a:p>
          <a:p>
            <a:pPr algn="just">
              <a:spcBef>
                <a:spcPts val="0"/>
              </a:spcBef>
            </a:pPr>
            <a:endParaRPr lang="hu-HU" sz="20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000" dirty="0" smtClean="0"/>
              <a:t>A </a:t>
            </a:r>
            <a:r>
              <a:rPr lang="hu-HU" sz="2000" dirty="0"/>
              <a:t>hitelhez </a:t>
            </a:r>
            <a:r>
              <a:rPr lang="hu-HU" sz="2000" b="1" dirty="0"/>
              <a:t>az FM </a:t>
            </a:r>
            <a:r>
              <a:rPr lang="hu-HU" sz="2000" dirty="0"/>
              <a:t>évi </a:t>
            </a:r>
            <a:r>
              <a:rPr lang="hu-HU" sz="2000" b="1" dirty="0"/>
              <a:t>4 százalékpontos kamattámogatást és 50%-os kezesi díj támogatást nyújt</a:t>
            </a:r>
            <a:r>
              <a:rPr lang="hu-HU" sz="2000" dirty="0"/>
              <a:t>. A </a:t>
            </a:r>
            <a:r>
              <a:rPr lang="hu-HU" sz="2000" b="1" dirty="0"/>
              <a:t>ténylegesen fizetendő kamat mértéke jelenleg: </a:t>
            </a:r>
            <a:r>
              <a:rPr lang="hu-HU" sz="2000" b="1" dirty="0" smtClean="0"/>
              <a:t>0,7 %/</a:t>
            </a:r>
            <a:r>
              <a:rPr lang="hu-HU" sz="2000" b="1" dirty="0"/>
              <a:t>év.</a:t>
            </a:r>
            <a:r>
              <a:rPr lang="hu-HU" sz="2000" dirty="0"/>
              <a:t>  </a:t>
            </a:r>
            <a:endParaRPr lang="hu-HU" sz="20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hu-HU" sz="20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000" dirty="0" smtClean="0"/>
              <a:t>2011 </a:t>
            </a:r>
            <a:r>
              <a:rPr lang="hu-HU" sz="2000" dirty="0"/>
              <a:t>óta összesen </a:t>
            </a:r>
            <a:r>
              <a:rPr lang="hu-HU" sz="2000" dirty="0" smtClean="0"/>
              <a:t>mintegy</a:t>
            </a:r>
            <a:r>
              <a:rPr lang="hu-HU" sz="2000" b="1" dirty="0" smtClean="0"/>
              <a:t> 5.400 </a:t>
            </a:r>
            <a:r>
              <a:rPr lang="hu-HU" sz="2000" b="1" dirty="0"/>
              <a:t>vállalkozás részesült, közel 42 milliárd forint összegű kedvezményes </a:t>
            </a:r>
            <a:r>
              <a:rPr lang="hu-HU" sz="2000" b="1" dirty="0" smtClean="0"/>
              <a:t>hitelben</a:t>
            </a:r>
            <a:r>
              <a:rPr lang="hu-HU" sz="2000" dirty="0" smtClean="0"/>
              <a:t>, </a:t>
            </a:r>
            <a:r>
              <a:rPr lang="hu-HU" sz="2000" dirty="0"/>
              <a:t>ebből az egyéni gazdaságok hitelei </a:t>
            </a:r>
            <a:r>
              <a:rPr lang="hu-HU" sz="2000" dirty="0" smtClean="0"/>
              <a:t>30 Mrd Ft-ot </a:t>
            </a:r>
            <a:r>
              <a:rPr lang="hu-HU" sz="2000" dirty="0"/>
              <a:t>(</a:t>
            </a:r>
            <a:r>
              <a:rPr lang="hu-HU" sz="2000" dirty="0" smtClean="0"/>
              <a:t>72%-</a:t>
            </a:r>
            <a:r>
              <a:rPr lang="hu-HU" sz="2000" dirty="0"/>
              <a:t>os részarány) tettek ki</a:t>
            </a:r>
            <a:r>
              <a:rPr lang="hu-HU" sz="2000" dirty="0" smtClean="0"/>
              <a:t>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endParaRPr lang="hu-HU" sz="1800" b="1" dirty="0" smtClean="0">
              <a:solidFill>
                <a:srgbClr val="000000"/>
              </a:solidFill>
              <a:ea typeface="Calibri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76064"/>
          </a:xfrm>
        </p:spPr>
        <p:txBody>
          <a:bodyPr>
            <a:noAutofit/>
          </a:bodyPr>
          <a:lstStyle/>
          <a:p>
            <a:r>
              <a:rPr lang="hu-HU" sz="3200" b="1" dirty="0"/>
              <a:t>Agrár Széchenyi Kártya</a:t>
            </a:r>
            <a:endParaRPr lang="hu-H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Nemzeti támogatási jogcímek 2017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676456" cy="518457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hu-HU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200" b="1" dirty="0" smtClean="0"/>
              <a:t>Átmeneti nemzeti támogatás+dohány, anyakecse de </a:t>
            </a:r>
            <a:r>
              <a:rPr lang="hu-HU" sz="2200" b="1" dirty="0" err="1" smtClean="0"/>
              <a:t>minimis</a:t>
            </a:r>
            <a:r>
              <a:rPr lang="hu-HU" sz="2200" b="1" dirty="0" smtClean="0"/>
              <a:t>, kivételes alkalmazkodási tej támogatás</a:t>
            </a:r>
            <a:r>
              <a:rPr lang="hu-HU" sz="2200" dirty="0" smtClean="0"/>
              <a:t> (26,1 Mrd Ft)</a:t>
            </a:r>
            <a:endParaRPr lang="hu-HU" sz="2200" dirty="0"/>
          </a:p>
          <a:p>
            <a:pPr marL="457200" indent="-457200">
              <a:buFont typeface="+mj-lt"/>
              <a:buAutoNum type="arabicPeriod"/>
            </a:pPr>
            <a:r>
              <a:rPr lang="hu-HU" sz="2200" b="1" dirty="0"/>
              <a:t>Baromfi állatjóléti </a:t>
            </a:r>
            <a:r>
              <a:rPr lang="hu-HU" sz="2200" dirty="0" smtClean="0"/>
              <a:t>támogatás (12,0 Mrd Ft)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b="1" dirty="0" smtClean="0"/>
              <a:t>Az étkezési tojást termelő tyúkállományok, tenyészbaromfi fajok állatjóléti </a:t>
            </a:r>
            <a:r>
              <a:rPr lang="hu-HU" sz="2200" dirty="0" smtClean="0"/>
              <a:t>támogatása (1,25 Mrd Ft)</a:t>
            </a:r>
            <a:endParaRPr lang="hu-HU" sz="2200" dirty="0"/>
          </a:p>
          <a:p>
            <a:pPr marL="457200" indent="-457200">
              <a:buFont typeface="+mj-lt"/>
              <a:buAutoNum type="arabicPeriod"/>
            </a:pPr>
            <a:r>
              <a:rPr lang="hu-HU" sz="2200" b="1" dirty="0" smtClean="0"/>
              <a:t>Sertés állatjóléti</a:t>
            </a:r>
            <a:r>
              <a:rPr lang="hu-HU" sz="2200" dirty="0" smtClean="0"/>
              <a:t> támogatás (9,144 Mrd Ft)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b="1" dirty="0" err="1" smtClean="0"/>
              <a:t>Tenyészkoca</a:t>
            </a:r>
            <a:r>
              <a:rPr lang="hu-HU" sz="2200" b="1" dirty="0" smtClean="0"/>
              <a:t> </a:t>
            </a:r>
            <a:r>
              <a:rPr lang="hu-HU" sz="2200" b="1" dirty="0"/>
              <a:t>(anyakoca) állatjóléti</a:t>
            </a:r>
            <a:r>
              <a:rPr lang="hu-HU" sz="2200" dirty="0"/>
              <a:t> </a:t>
            </a:r>
            <a:r>
              <a:rPr lang="hu-HU" sz="2200" dirty="0" smtClean="0"/>
              <a:t>támogatás (8,6 Mrd Ft)</a:t>
            </a:r>
            <a:endParaRPr lang="hu-HU" sz="2200" dirty="0"/>
          </a:p>
          <a:p>
            <a:pPr marL="457200" indent="-457200">
              <a:buFont typeface="+mj-lt"/>
              <a:buAutoNum type="arabicPeriod"/>
            </a:pPr>
            <a:r>
              <a:rPr lang="hu-HU" sz="2200" b="1" dirty="0" smtClean="0"/>
              <a:t>Állatbetegségek </a:t>
            </a:r>
            <a:r>
              <a:rPr lang="hu-HU" sz="2200" b="1" dirty="0"/>
              <a:t>megelőzésének, leküzdésének </a:t>
            </a:r>
            <a:r>
              <a:rPr lang="hu-HU" sz="2200" dirty="0"/>
              <a:t>támogatása </a:t>
            </a:r>
            <a:r>
              <a:rPr lang="hu-HU" sz="2200" dirty="0" smtClean="0"/>
              <a:t>(10,5 Mrd Ft)</a:t>
            </a:r>
            <a:endParaRPr lang="hu-HU" sz="2200" dirty="0"/>
          </a:p>
          <a:p>
            <a:pPr marL="457200" indent="-457200">
              <a:buFont typeface="+mj-lt"/>
              <a:buAutoNum type="arabicPeriod"/>
            </a:pPr>
            <a:r>
              <a:rPr lang="hu-HU" sz="2200" b="1" dirty="0"/>
              <a:t>Állati hulla </a:t>
            </a:r>
            <a:r>
              <a:rPr lang="hu-HU" sz="2200" dirty="0"/>
              <a:t>elszállítási és ártalmatlanítási </a:t>
            </a:r>
            <a:r>
              <a:rPr lang="hu-HU" sz="2200" dirty="0" smtClean="0"/>
              <a:t>támogatás (3,6 Mrd Ft)</a:t>
            </a:r>
            <a:endParaRPr lang="hu-HU" sz="2200" dirty="0"/>
          </a:p>
          <a:p>
            <a:pPr marL="457200" indent="-457200">
              <a:buFont typeface="+mj-lt"/>
              <a:buAutoNum type="arabicPeriod"/>
            </a:pPr>
            <a:r>
              <a:rPr lang="hu-HU" sz="2200" b="1" dirty="0"/>
              <a:t>Csekély összegű (de </a:t>
            </a:r>
            <a:r>
              <a:rPr lang="hu-HU" sz="2200" b="1" dirty="0" err="1"/>
              <a:t>minimis</a:t>
            </a:r>
            <a:r>
              <a:rPr lang="hu-HU" sz="2200" b="1" dirty="0"/>
              <a:t>)  </a:t>
            </a:r>
            <a:r>
              <a:rPr lang="hu-HU" sz="2200" dirty="0"/>
              <a:t>támogatások </a:t>
            </a:r>
            <a:r>
              <a:rPr lang="hu-HU" sz="2200" dirty="0" smtClean="0"/>
              <a:t>(</a:t>
            </a:r>
            <a:r>
              <a:rPr lang="hu-HU" sz="2200" dirty="0" err="1" smtClean="0"/>
              <a:t>pl</a:t>
            </a:r>
            <a:r>
              <a:rPr lang="hu-HU" sz="2200" dirty="0" smtClean="0"/>
              <a:t>: gázolaj, rendezett </a:t>
            </a:r>
            <a:r>
              <a:rPr lang="hu-HU" sz="2200" dirty="0"/>
              <a:t>piaci kapcsolatok kialakítása, </a:t>
            </a:r>
            <a:r>
              <a:rPr lang="hu-HU" sz="2200" dirty="0" smtClean="0"/>
              <a:t>hal, </a:t>
            </a:r>
            <a:r>
              <a:rPr lang="hu-HU" sz="2200" dirty="0"/>
              <a:t>szárított takarmány, méhészeti </a:t>
            </a:r>
            <a:r>
              <a:rPr lang="hu-HU" sz="2200" dirty="0" smtClean="0"/>
              <a:t>járművek,fűszerpaprika,  nyúltenyésztés, tenyészkos, </a:t>
            </a:r>
            <a:r>
              <a:rPr lang="hu-HU" sz="2200" dirty="0" err="1" smtClean="0"/>
              <a:t>tenyészbak</a:t>
            </a:r>
            <a:r>
              <a:rPr lang="hu-HU" sz="2200" dirty="0" smtClean="0"/>
              <a:t>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Nemzeti támogatási jogcímek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1845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200" b="1" dirty="0" smtClean="0">
                <a:solidFill>
                  <a:prstClr val="black"/>
                </a:solidFill>
              </a:rPr>
              <a:t>9. Hitelprogramok</a:t>
            </a:r>
            <a:r>
              <a:rPr lang="hu-HU" sz="2200" dirty="0" smtClean="0">
                <a:solidFill>
                  <a:prstClr val="black"/>
                </a:solidFill>
              </a:rPr>
              <a:t> (NAV által kifizetésre kerülő konstrukciók, MVH által kifizetésre kerülő MFB-s hitelprogramok, ASZK, KKV kezesi díj)</a:t>
            </a:r>
          </a:p>
          <a:p>
            <a:pPr marL="0" indent="0" algn="just">
              <a:buNone/>
            </a:pPr>
            <a:r>
              <a:rPr lang="hu-HU" sz="2200" b="1" dirty="0" smtClean="0"/>
              <a:t>10.</a:t>
            </a:r>
            <a:r>
              <a:rPr lang="hu-HU" sz="2800" b="1" dirty="0" smtClean="0"/>
              <a:t> </a:t>
            </a:r>
            <a:r>
              <a:rPr lang="hu-HU" sz="2200" b="1" dirty="0" smtClean="0"/>
              <a:t>Egyéb </a:t>
            </a:r>
            <a:r>
              <a:rPr lang="hu-HU" sz="2200" b="1" dirty="0"/>
              <a:t>támogatások</a:t>
            </a:r>
            <a:r>
              <a:rPr lang="hu-HU" sz="2200" dirty="0"/>
              <a:t> (</a:t>
            </a:r>
            <a:r>
              <a:rPr lang="hu-HU" sz="2200" dirty="0" smtClean="0"/>
              <a:t>pld.: </a:t>
            </a:r>
            <a:r>
              <a:rPr lang="hu-HU" sz="2200" dirty="0" err="1"/>
              <a:t>növényegészségügyi</a:t>
            </a:r>
            <a:r>
              <a:rPr lang="hu-HU" sz="2200" dirty="0"/>
              <a:t> vizsgálatok, szőlő aranyszínű sárgaságát okozó betegség elleni védekezés, jégeső elhárítás</a:t>
            </a:r>
            <a:r>
              <a:rPr lang="hu-HU" sz="2200" dirty="0" smtClean="0"/>
              <a:t>)</a:t>
            </a:r>
            <a:endParaRPr lang="hu-HU" sz="2200" b="1" dirty="0" smtClean="0"/>
          </a:p>
          <a:p>
            <a:pPr marL="0" indent="0" algn="just">
              <a:buNone/>
            </a:pPr>
            <a:r>
              <a:rPr lang="hu-HU" sz="2200" b="1" dirty="0" smtClean="0"/>
              <a:t>11. Állattenyésztési feladatok </a:t>
            </a:r>
            <a:r>
              <a:rPr lang="hu-HU" sz="2200" dirty="0" smtClean="0"/>
              <a:t>(1,3 Mrd Ft)</a:t>
            </a:r>
            <a:endParaRPr lang="hu-HU" sz="2200" b="1" dirty="0" smtClean="0"/>
          </a:p>
          <a:p>
            <a:pPr marL="450850" indent="-450850">
              <a:buNone/>
            </a:pPr>
            <a:r>
              <a:rPr lang="hu-HU" sz="2200" b="1" dirty="0" smtClean="0"/>
              <a:t>12. A sertéságazat helyzetét javító stratégiai intézkedések  támogatása </a:t>
            </a:r>
            <a:r>
              <a:rPr lang="hu-HU" sz="2200" dirty="0" smtClean="0"/>
              <a:t>(1,</a:t>
            </a:r>
            <a:r>
              <a:rPr lang="hu-HU" sz="2200" dirty="0" err="1" smtClean="0"/>
              <a:t>1</a:t>
            </a:r>
            <a:r>
              <a:rPr lang="hu-HU" sz="2200" dirty="0" smtClean="0"/>
              <a:t> Mrd Ft)</a:t>
            </a:r>
            <a:endParaRPr lang="hu-HU" sz="2200" b="1" dirty="0" smtClean="0"/>
          </a:p>
          <a:p>
            <a:pPr marL="0" indent="0">
              <a:buNone/>
            </a:pPr>
            <a:r>
              <a:rPr lang="hu-HU" sz="2200" b="1" dirty="0" smtClean="0"/>
              <a:t>13. </a:t>
            </a:r>
            <a:r>
              <a:rPr lang="hu-HU" sz="2200" b="1" dirty="0"/>
              <a:t>Állat- és növény- és GMO kártalanítás</a:t>
            </a:r>
          </a:p>
          <a:p>
            <a:pPr marL="0" indent="0">
              <a:buNone/>
            </a:pPr>
            <a:r>
              <a:rPr lang="hu-HU" sz="2200" b="1" dirty="0" smtClean="0"/>
              <a:t>14. </a:t>
            </a:r>
            <a:r>
              <a:rPr lang="hu-HU" sz="2200" b="1" dirty="0"/>
              <a:t>Tanyafejlesztés</a:t>
            </a:r>
          </a:p>
          <a:p>
            <a:pPr marL="0" indent="0">
              <a:buNone/>
            </a:pPr>
            <a:r>
              <a:rPr lang="hu-HU" sz="2200" b="1" dirty="0" smtClean="0"/>
              <a:t>15. </a:t>
            </a:r>
            <a:r>
              <a:rPr lang="hu-HU" sz="2200" b="1" dirty="0"/>
              <a:t>Osztatlan földtulajdon kimérésének költsége</a:t>
            </a:r>
          </a:p>
          <a:p>
            <a:pPr marL="450850" indent="-450850">
              <a:buNone/>
            </a:pPr>
            <a:r>
              <a:rPr lang="hu-HU" sz="2200" b="1" dirty="0" smtClean="0"/>
              <a:t>16. </a:t>
            </a:r>
            <a:r>
              <a:rPr lang="hu-HU" sz="2200" b="1" dirty="0"/>
              <a:t>Egyéb </a:t>
            </a:r>
            <a:r>
              <a:rPr lang="hu-HU" sz="2200" b="1" dirty="0" smtClean="0"/>
              <a:t>támogatások </a:t>
            </a:r>
            <a:r>
              <a:rPr lang="hu-HU" sz="2200" dirty="0"/>
              <a:t>(erdészet, vadgazdálkodás, fejlesztési típusú támogatások</a:t>
            </a:r>
            <a:r>
              <a:rPr lang="hu-HU" sz="2200" dirty="0" smtClean="0"/>
              <a:t>)</a:t>
            </a:r>
          </a:p>
          <a:p>
            <a:pPr marL="450850" indent="-450850">
              <a:buNone/>
            </a:pPr>
            <a:r>
              <a:rPr lang="hu-HU" sz="2200" b="1" dirty="0" smtClean="0"/>
              <a:t>17. </a:t>
            </a:r>
            <a:r>
              <a:rPr lang="hu-HU" altLang="hu-HU" sz="2200" b="1" dirty="0"/>
              <a:t>Mezőgazdasági gázolaj </a:t>
            </a:r>
            <a:r>
              <a:rPr lang="hu-HU" altLang="hu-HU" sz="2200" b="1" dirty="0" smtClean="0"/>
              <a:t>visszatérítés </a:t>
            </a:r>
            <a:r>
              <a:rPr lang="hu-HU" altLang="hu-HU" sz="2200" dirty="0" smtClean="0"/>
              <a:t>(28 Mrd Ft)</a:t>
            </a:r>
            <a:endParaRPr lang="hu-HU" sz="2200" dirty="0"/>
          </a:p>
          <a:p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854968"/>
          </a:xfrm>
        </p:spPr>
        <p:txBody>
          <a:bodyPr>
            <a:normAutofit/>
          </a:bodyPr>
          <a:lstStyle/>
          <a:p>
            <a:r>
              <a:rPr lang="hu-HU" b="1" dirty="0" smtClean="0"/>
              <a:t>Közös </a:t>
            </a:r>
            <a:r>
              <a:rPr lang="hu-HU" b="1" dirty="0"/>
              <a:t>Agrárpolitika 2020 után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2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2763" y="980728"/>
            <a:ext cx="8229600" cy="6480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/>
              <a:t>Közös Agrárpolitika 2020 után I.</a:t>
            </a:r>
            <a:endParaRPr lang="hu-HU" sz="3200" dirty="0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525962"/>
          </a:xfrm>
        </p:spPr>
        <p:txBody>
          <a:bodyPr>
            <a:no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hu-HU" altLang="hu-HU" sz="2050" b="1" u="sng" dirty="0" smtClean="0"/>
              <a:t>Magyarország jelenlegi pozíciója a </a:t>
            </a:r>
            <a:r>
              <a:rPr lang="hu-HU" altLang="hu-HU" sz="2050" b="1" u="sng" dirty="0" err="1" smtClean="0"/>
              <a:t>KAP-ban</a:t>
            </a:r>
            <a:r>
              <a:rPr lang="hu-HU" altLang="hu-HU" sz="2050" b="1" u="sng" dirty="0" smtClean="0"/>
              <a:t>:</a:t>
            </a:r>
          </a:p>
          <a:p>
            <a:pPr lvl="0" algn="just"/>
            <a:r>
              <a:rPr lang="hu-HU" sz="2050" dirty="0" smtClean="0"/>
              <a:t>2014-2020 között a Magyarországnak </a:t>
            </a:r>
            <a:r>
              <a:rPr lang="hu-HU" sz="2050" dirty="0"/>
              <a:t>jutó összes </a:t>
            </a:r>
            <a:r>
              <a:rPr lang="hu-HU" sz="2050" dirty="0" smtClean="0"/>
              <a:t>uniós forráson </a:t>
            </a:r>
            <a:r>
              <a:rPr lang="hu-HU" sz="2050" dirty="0"/>
              <a:t>belül a </a:t>
            </a:r>
            <a:r>
              <a:rPr lang="hu-HU" sz="2050" dirty="0" smtClean="0"/>
              <a:t>KAP </a:t>
            </a:r>
            <a:r>
              <a:rPr lang="hu-HU" sz="2050" dirty="0"/>
              <a:t>részaránya 36,1%.</a:t>
            </a:r>
          </a:p>
          <a:p>
            <a:pPr lvl="0" algn="just"/>
            <a:r>
              <a:rPr lang="hu-HU" sz="2050" dirty="0" smtClean="0"/>
              <a:t>Ezen időszak alatt </a:t>
            </a:r>
            <a:r>
              <a:rPr lang="hu-HU" sz="2050" dirty="0"/>
              <a:t>az EMGA és EMVA kereteiben </a:t>
            </a:r>
            <a:r>
              <a:rPr lang="hu-HU" sz="2050" b="1" dirty="0"/>
              <a:t>összesen 12,39 Mrd EUR forrás áll rendelkezésre</a:t>
            </a:r>
            <a:r>
              <a:rPr lang="hu-HU" sz="2050" dirty="0"/>
              <a:t>.</a:t>
            </a:r>
          </a:p>
          <a:p>
            <a:pPr algn="just"/>
            <a:r>
              <a:rPr lang="hu-HU" sz="2050" b="1" dirty="0"/>
              <a:t>Magyarország részaránya a teljes KAP </a:t>
            </a:r>
            <a:r>
              <a:rPr lang="hu-HU" sz="2050" b="1" dirty="0" smtClean="0"/>
              <a:t>költségvetésében 3,19%</a:t>
            </a:r>
            <a:r>
              <a:rPr lang="hu-HU" sz="2050" dirty="0" smtClean="0"/>
              <a:t>.</a:t>
            </a:r>
          </a:p>
          <a:p>
            <a:pPr algn="just"/>
            <a:r>
              <a:rPr lang="hu-HU" altLang="hu-HU" sz="2050" b="1" dirty="0" smtClean="0"/>
              <a:t>Magyarország pozíciója </a:t>
            </a:r>
            <a:r>
              <a:rPr lang="hu-HU" altLang="hu-HU" sz="2050" dirty="0" smtClean="0"/>
              <a:t>az uniós támogatások tekintetében, fajlagosan </a:t>
            </a:r>
            <a:r>
              <a:rPr lang="hu-HU" altLang="hu-HU" sz="2050" b="1" dirty="0" smtClean="0"/>
              <a:t>az egyik legjobb az EU-ban</a:t>
            </a:r>
            <a:r>
              <a:rPr lang="hu-HU" altLang="hu-HU" sz="2050" dirty="0" smtClean="0"/>
              <a:t>.</a:t>
            </a:r>
          </a:p>
          <a:p>
            <a:pPr algn="just"/>
            <a:r>
              <a:rPr lang="hu-HU" sz="2050" dirty="0"/>
              <a:t>Az agrártámogatások komoly szerepet játszanak abban, hogy a magyar mezőgazdaság jövedelmezősége az elmúlt években érdemben javult, stabilabbá vált a termelők helyzete, a magyar mezőgazdaság kibocsátása pedig 48%-kal, bruttó hozzáadott értéke 85%-kal bővült 2010-2015 között.</a:t>
            </a:r>
            <a:endParaRPr lang="hu-HU" altLang="hu-HU" sz="2050" dirty="0"/>
          </a:p>
          <a:p>
            <a:pPr marL="0" indent="0" algn="just">
              <a:buNone/>
            </a:pPr>
            <a:endParaRPr lang="hu-HU" altLang="hu-HU" sz="205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altLang="hu-HU" sz="2050" b="1" u="sng" dirty="0" smtClean="0">
                <a:solidFill>
                  <a:srgbClr val="FF0000"/>
                </a:solidFill>
              </a:rPr>
              <a:t>ELSŐDLEGES CÉLUNK: legalább a status quo fenntartása.</a:t>
            </a:r>
            <a:endParaRPr lang="hu-HU" altLang="hu-HU" sz="2050" b="1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7229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4807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200" b="1" dirty="0" smtClean="0"/>
              <a:t>Közös </a:t>
            </a:r>
            <a:r>
              <a:rPr lang="hu-HU" sz="3200" b="1" dirty="0"/>
              <a:t>Agrárpolitika 2020 után </a:t>
            </a:r>
            <a:r>
              <a:rPr lang="hu-HU" sz="3200" b="1" dirty="0" smtClean="0"/>
              <a:t>II.</a:t>
            </a:r>
            <a:endParaRPr lang="hu-HU" sz="3200" dirty="0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35496" y="1556792"/>
            <a:ext cx="8928991" cy="45259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altLang="hu-HU" sz="2050" b="1" u="sng" dirty="0" smtClean="0"/>
              <a:t>A 2020 utáni KAP lehetséges felépítését befolyásoló tényezők:</a:t>
            </a:r>
            <a:endParaRPr lang="hu-HU" altLang="hu-HU" sz="2050" b="1" u="sng" dirty="0"/>
          </a:p>
          <a:p>
            <a:pPr algn="just" eaLnBrk="1" hangingPunct="1">
              <a:spcBef>
                <a:spcPts val="0"/>
              </a:spcBef>
              <a:buFontTx/>
              <a:buChar char="-"/>
            </a:pPr>
            <a:r>
              <a:rPr lang="hu-HU" altLang="hu-HU" sz="2050" dirty="0" smtClean="0"/>
              <a:t>Az új többéves pénzügyi keret (MFF) nagysága, a hangsúlyok esetleges változása,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</a:pPr>
            <a:r>
              <a:rPr lang="hu-HU" altLang="hu-HU" sz="2050" dirty="0" smtClean="0"/>
              <a:t>Az erőviszonyok részbeni újrarendeződése a BREXIT után.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</a:pPr>
            <a:r>
              <a:rPr lang="hu-HU" altLang="hu-HU" sz="2050" dirty="0" smtClean="0"/>
              <a:t>Más uniós politikák, új kihívások okozta nyomás (pl. migrációs válság).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</a:pPr>
            <a:r>
              <a:rPr lang="hu-HU" altLang="hu-HU" sz="2050" dirty="0" smtClean="0"/>
              <a:t>A társadalom irányából érkező folyamatos nyomás a KAP gazdasági, környezeti és éghajlati értelemben vett fenntarthatósága erősítésének igényével.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</a:pPr>
            <a:r>
              <a:rPr lang="hu-HU" altLang="hu-HU" sz="2050" dirty="0" smtClean="0"/>
              <a:t>Tagállami elképzelések a KAP jövőjével kapcsolatban (pl. termeléshez kötött támogatások, közvetlen támogatások jövője, innováció, kockázat- és válságkezelés, jövedelemstabilizáció stb.).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altLang="hu-HU" sz="2050" b="1" u="sng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altLang="hu-HU" sz="2050" b="1" u="sng" dirty="0" smtClean="0"/>
              <a:t>DE:</a:t>
            </a:r>
            <a:r>
              <a:rPr lang="hu-HU" altLang="hu-HU" sz="2050" b="1" dirty="0" smtClean="0"/>
              <a:t> </a:t>
            </a:r>
            <a:r>
              <a:rPr lang="hu-HU" sz="2050" b="1" dirty="0" smtClean="0"/>
              <a:t>Egyelőre </a:t>
            </a:r>
            <a:r>
              <a:rPr lang="hu-HU" sz="2050" b="1" dirty="0"/>
              <a:t>semmilyen hivatalos javaslat nem jelent meg, így </a:t>
            </a:r>
            <a:r>
              <a:rPr lang="hu-HU" sz="2050" b="1" dirty="0" smtClean="0"/>
              <a:t>a sajtóban megjelenő </a:t>
            </a:r>
            <a:r>
              <a:rPr lang="hu-HU" sz="2050" b="1" dirty="0"/>
              <a:t>információk </a:t>
            </a:r>
            <a:r>
              <a:rPr lang="hu-HU" sz="2050" b="1" dirty="0" smtClean="0"/>
              <a:t>csupán </a:t>
            </a:r>
            <a:r>
              <a:rPr lang="hu-HU" sz="2050" b="1" dirty="0"/>
              <a:t>találgatások, spekulációk. </a:t>
            </a:r>
            <a:r>
              <a:rPr lang="hu-HU" sz="2050" dirty="0"/>
              <a:t>Az Európai Bizottság a 2020 utáni </a:t>
            </a:r>
            <a:r>
              <a:rPr lang="hu-HU" sz="2050" dirty="0" err="1"/>
              <a:t>KAP-ra</a:t>
            </a:r>
            <a:r>
              <a:rPr lang="hu-HU" sz="2050" dirty="0"/>
              <a:t> vonatkozó elképzeléseit </a:t>
            </a:r>
            <a:r>
              <a:rPr lang="hu-HU" sz="2050" dirty="0" smtClean="0"/>
              <a:t>várhatóan </a:t>
            </a:r>
            <a:r>
              <a:rPr lang="hu-HU" sz="2050" dirty="0"/>
              <a:t>2017 </a:t>
            </a:r>
            <a:r>
              <a:rPr lang="hu-HU" sz="2050" dirty="0" smtClean="0"/>
              <a:t>őszén, míg az új </a:t>
            </a:r>
            <a:r>
              <a:rPr lang="hu-HU" sz="2050" dirty="0" err="1" smtClean="0"/>
              <a:t>MFF-re</a:t>
            </a:r>
            <a:r>
              <a:rPr lang="hu-HU" sz="2050" dirty="0" smtClean="0"/>
              <a:t> </a:t>
            </a:r>
            <a:r>
              <a:rPr lang="hu-HU" sz="2050" dirty="0"/>
              <a:t>vonatkozó </a:t>
            </a:r>
            <a:r>
              <a:rPr lang="hu-HU" sz="2050" dirty="0" smtClean="0"/>
              <a:t>javaslatot </a:t>
            </a:r>
            <a:r>
              <a:rPr lang="hu-HU" sz="2050" dirty="0"/>
              <a:t>várhatóan </a:t>
            </a:r>
            <a:r>
              <a:rPr lang="hu-HU" sz="2050" dirty="0" smtClean="0"/>
              <a:t>2017 </a:t>
            </a:r>
            <a:r>
              <a:rPr lang="hu-HU" sz="2050" dirty="0"/>
              <a:t>végén </a:t>
            </a:r>
            <a:r>
              <a:rPr lang="hu-HU" sz="2050" dirty="0" smtClean="0"/>
              <a:t>mutatja be.</a:t>
            </a:r>
            <a:endParaRPr lang="hu-HU" altLang="hu-HU" sz="205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111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4807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200" b="1" dirty="0" smtClean="0"/>
              <a:t>Közös </a:t>
            </a:r>
            <a:r>
              <a:rPr lang="hu-HU" sz="3200" b="1" dirty="0"/>
              <a:t>Agrárpolitika 2020 után </a:t>
            </a:r>
            <a:r>
              <a:rPr lang="hu-HU" sz="3200" b="1" dirty="0" smtClean="0"/>
              <a:t>III.</a:t>
            </a:r>
            <a:endParaRPr lang="hu-HU" sz="3200" dirty="0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5259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buNone/>
            </a:pPr>
            <a:r>
              <a:rPr lang="hu-HU" altLang="hu-HU" sz="2050" b="1" u="sng" dirty="0" smtClean="0"/>
              <a:t>A KAP jövőjével kapcsolatos előzetes magyar álláspont fő elemei:</a:t>
            </a:r>
            <a:endParaRPr lang="hu-HU" altLang="hu-HU" sz="2050" b="1" u="sng" dirty="0"/>
          </a:p>
          <a:p>
            <a:pPr algn="just">
              <a:spcBef>
                <a:spcPts val="300"/>
              </a:spcBef>
            </a:pPr>
            <a:r>
              <a:rPr lang="hu-HU" sz="2050" dirty="0"/>
              <a:t>A rendszer gyökeres átalakítását nem tartjuk </a:t>
            </a:r>
            <a:r>
              <a:rPr lang="hu-HU" sz="2050" dirty="0" smtClean="0"/>
              <a:t>szükségesnek.</a:t>
            </a:r>
          </a:p>
          <a:p>
            <a:pPr algn="just">
              <a:spcBef>
                <a:spcPts val="300"/>
              </a:spcBef>
            </a:pPr>
            <a:r>
              <a:rPr lang="hu-HU" sz="2050" dirty="0" smtClean="0"/>
              <a:t>Alapvető, </a:t>
            </a:r>
            <a:r>
              <a:rPr lang="hu-HU" sz="2050" dirty="0"/>
              <a:t>hogy az agrárpénzeket továbbra is az agrártermelők kapják.</a:t>
            </a:r>
          </a:p>
          <a:p>
            <a:pPr algn="just">
              <a:spcBef>
                <a:spcPts val="300"/>
              </a:spcBef>
            </a:pPr>
            <a:r>
              <a:rPr lang="hu-HU" sz="2050" dirty="0" smtClean="0"/>
              <a:t>Meg </a:t>
            </a:r>
            <a:r>
              <a:rPr lang="hu-HU" sz="2050" dirty="0"/>
              <a:t>kell őrizni a 2014-2020-as </a:t>
            </a:r>
            <a:r>
              <a:rPr lang="hu-HU" sz="2050" dirty="0" err="1"/>
              <a:t>MFF-ben</a:t>
            </a:r>
            <a:r>
              <a:rPr lang="hu-HU" sz="2050" dirty="0"/>
              <a:t> az </a:t>
            </a:r>
            <a:r>
              <a:rPr lang="hu-HU" sz="2050" dirty="0" err="1"/>
              <a:t>EMGA-n</a:t>
            </a:r>
            <a:r>
              <a:rPr lang="hu-HU" sz="2050" dirty="0"/>
              <a:t> és az </a:t>
            </a:r>
            <a:r>
              <a:rPr lang="hu-HU" sz="2050" dirty="0" err="1"/>
              <a:t>EMVA-n</a:t>
            </a:r>
            <a:r>
              <a:rPr lang="hu-HU" sz="2050" dirty="0"/>
              <a:t> keresztül érkező összegeket, valamint a KAP költségvetésben képviselt részarányunkat.</a:t>
            </a:r>
          </a:p>
          <a:p>
            <a:pPr algn="just">
              <a:spcBef>
                <a:spcPts val="300"/>
              </a:spcBef>
            </a:pPr>
            <a:r>
              <a:rPr lang="hu-HU" sz="2050" dirty="0"/>
              <a:t>Bármely új cél </a:t>
            </a:r>
            <a:r>
              <a:rPr lang="hu-HU" sz="2050" dirty="0" err="1"/>
              <a:t>KAP-ba</a:t>
            </a:r>
            <a:r>
              <a:rPr lang="hu-HU" sz="2050" dirty="0"/>
              <a:t> történő beemelése csak a megfelelő források hozzárendelésével </a:t>
            </a:r>
            <a:r>
              <a:rPr lang="hu-HU" sz="2050" dirty="0" smtClean="0"/>
              <a:t>lehetséges.</a:t>
            </a:r>
          </a:p>
          <a:p>
            <a:pPr algn="just">
              <a:spcBef>
                <a:spcPts val="300"/>
              </a:spcBef>
            </a:pPr>
            <a:r>
              <a:rPr lang="hu-HU" sz="2050" dirty="0" smtClean="0"/>
              <a:t>Szükséges </a:t>
            </a:r>
            <a:r>
              <a:rPr lang="hu-HU" sz="2050" dirty="0"/>
              <a:t>fenntartani az erős kétpilléres </a:t>
            </a:r>
            <a:r>
              <a:rPr lang="hu-HU" sz="2050" dirty="0" err="1"/>
              <a:t>KAP-ot</a:t>
            </a:r>
            <a:r>
              <a:rPr lang="hu-HU" sz="2050" dirty="0"/>
              <a:t>.</a:t>
            </a:r>
          </a:p>
          <a:p>
            <a:pPr lvl="0" algn="just">
              <a:spcBef>
                <a:spcPts val="300"/>
              </a:spcBef>
            </a:pPr>
            <a:r>
              <a:rPr lang="hu-HU" sz="2050" dirty="0"/>
              <a:t>Az I. pilléren belül fenn kell tartani a termeléshez kötött támogatásokat.</a:t>
            </a:r>
          </a:p>
          <a:p>
            <a:pPr lvl="0" algn="just">
              <a:spcBef>
                <a:spcPts val="300"/>
              </a:spcBef>
            </a:pPr>
            <a:r>
              <a:rPr lang="hu-HU" sz="2050" dirty="0"/>
              <a:t>Ellenezzük az agrárpolitikák bármilyen </a:t>
            </a:r>
            <a:r>
              <a:rPr lang="hu-HU" sz="2050" dirty="0" smtClean="0"/>
              <a:t>mértékű </a:t>
            </a:r>
            <a:r>
              <a:rPr lang="hu-HU" sz="2050" dirty="0" err="1" smtClean="0"/>
              <a:t>renacionalizációját</a:t>
            </a:r>
            <a:r>
              <a:rPr lang="hu-HU" sz="2050" dirty="0" smtClean="0"/>
              <a:t>.</a:t>
            </a:r>
          </a:p>
          <a:p>
            <a:pPr algn="just">
              <a:spcBef>
                <a:spcPts val="300"/>
              </a:spcBef>
            </a:pPr>
            <a:r>
              <a:rPr lang="hu-HU" sz="2050" dirty="0"/>
              <a:t>Maradjon meg a két pillér közötti átcsoportosítás lehetősége.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hu-HU" sz="2050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hu-HU" sz="2050" b="1" u="sng" dirty="0" smtClean="0"/>
              <a:t>A szövetségesek keresése, valamint az érdekek egyeztetése már elkezdődött (pl. a V4 kibővített formájában).</a:t>
            </a:r>
            <a:endParaRPr lang="hu-HU" sz="2050" b="1" u="sng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38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54968"/>
          </a:xfrm>
        </p:spPr>
        <p:txBody>
          <a:bodyPr/>
          <a:lstStyle/>
          <a:p>
            <a:r>
              <a:rPr lang="hu-HU" b="1" dirty="0" smtClean="0"/>
              <a:t>Közös </a:t>
            </a:r>
            <a:r>
              <a:rPr lang="hu-HU" b="1" dirty="0"/>
              <a:t>Agrárpolitika 2020 után </a:t>
            </a:r>
            <a:r>
              <a:rPr lang="hu-HU" b="1" dirty="0" smtClean="0"/>
              <a:t>IV.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7525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b="1" i="1" dirty="0" err="1" smtClean="0"/>
              <a:t>Phil</a:t>
            </a:r>
            <a:r>
              <a:rPr lang="hu-HU" b="1" i="1" dirty="0" smtClean="0"/>
              <a:t> </a:t>
            </a:r>
            <a:r>
              <a:rPr lang="hu-HU" b="1" i="1" dirty="0" err="1" smtClean="0"/>
              <a:t>Hogan</a:t>
            </a:r>
            <a:r>
              <a:rPr lang="hu-HU" dirty="0" smtClean="0"/>
              <a:t>, mezőgazdasági biztos közelmúltban elhangzott beszédeiben az alábbi elemek kaptak hangsúlyt: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b="1" i="1" dirty="0" smtClean="0"/>
              <a:t>„Cél a KAP modernizációja és egyszerűsítése.”</a:t>
            </a:r>
          </a:p>
          <a:p>
            <a:pPr marL="0" indent="0">
              <a:buNone/>
            </a:pPr>
            <a:r>
              <a:rPr lang="hu-HU" b="1" u="sng" dirty="0" smtClean="0"/>
              <a:t>A KAP a következő célok megvalósulását kell szolgálja</a:t>
            </a:r>
            <a:r>
              <a:rPr lang="hu-HU" u="sng" dirty="0" smtClean="0"/>
              <a:t> </a:t>
            </a:r>
            <a:r>
              <a:rPr lang="hu-HU" i="1" u="sng" dirty="0" smtClean="0">
                <a:solidFill>
                  <a:srgbClr val="FF0000"/>
                </a:solidFill>
              </a:rPr>
              <a:t>(Nem tekintendők hivatalos bizottsági javaslatnak!)</a:t>
            </a:r>
            <a:r>
              <a:rPr lang="hu-HU" u="sng" dirty="0" smtClean="0"/>
              <a:t>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u-HU" b="1" dirty="0" smtClean="0"/>
              <a:t>Jobb ellenálló képesség piaci válságok idején</a:t>
            </a:r>
            <a:r>
              <a:rPr lang="hu-HU" dirty="0" smtClean="0"/>
              <a:t> (közvetlen termelői jövedelemtámogatás és biztonsági háló);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u-HU" b="1" dirty="0" smtClean="0"/>
              <a:t>Fenntarthatóbb mezőgazdasági termelés</a:t>
            </a:r>
            <a:r>
              <a:rPr lang="hu-HU" dirty="0" smtClean="0"/>
              <a:t> (növekvő környezeti célok/elvárások, megfelelő termelői kompenzációval);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u-HU" b="1" dirty="0" smtClean="0"/>
              <a:t>A generációváltás további elősegítése</a:t>
            </a:r>
            <a:r>
              <a:rPr lang="hu-HU" dirty="0" smtClean="0"/>
              <a:t> (hitelhez jutás könnyítése, stabil és tervezhető munkakörnyezet megteremtése, bürokrácia csökkentése).</a:t>
            </a:r>
          </a:p>
          <a:p>
            <a:pPr marL="0" indent="0">
              <a:lnSpc>
                <a:spcPct val="120000"/>
              </a:lnSpc>
              <a:buNone/>
            </a:pPr>
            <a:endParaRPr lang="hu-HU" sz="1900" dirty="0"/>
          </a:p>
          <a:p>
            <a:pPr marL="0" indent="0">
              <a:lnSpc>
                <a:spcPct val="120000"/>
              </a:lnSpc>
              <a:buNone/>
            </a:pPr>
            <a:endParaRPr lang="hu-HU" sz="1900" dirty="0" smtClean="0"/>
          </a:p>
          <a:p>
            <a:pPr marL="0" indent="0">
              <a:lnSpc>
                <a:spcPct val="120000"/>
              </a:lnSpc>
              <a:buNone/>
            </a:pPr>
            <a:endParaRPr lang="hu-HU" sz="19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hu-HU" sz="4000" b="1" dirty="0" smtClean="0">
                <a:solidFill>
                  <a:srgbClr val="FF0000"/>
                </a:solidFill>
              </a:rPr>
              <a:t>2017 </a:t>
            </a:r>
            <a:r>
              <a:rPr lang="hu-HU" sz="4000" b="1" dirty="0">
                <a:solidFill>
                  <a:srgbClr val="FF0000"/>
                </a:solidFill>
              </a:rPr>
              <a:t>elején nyilvános konzultáció </a:t>
            </a:r>
            <a:r>
              <a:rPr lang="hu-HU" sz="4000" b="1" dirty="0" smtClean="0">
                <a:solidFill>
                  <a:srgbClr val="FF0000"/>
                </a:solidFill>
              </a:rPr>
              <a:t>indul.</a:t>
            </a:r>
            <a:endParaRPr lang="hu-HU" sz="4000" b="1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7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Képtalálat a következ&amp;odblac;re: „dairy cow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3" y="4651983"/>
            <a:ext cx="3285418" cy="180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468313" y="571679"/>
            <a:ext cx="8229600" cy="28004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 b="1" dirty="0"/>
              <a:t>Köszönöm a megtisztelő figyelmet!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8" name="Picture 4" descr="Képtalálat a következ&amp;odblac;re: „pig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537" y="2597796"/>
            <a:ext cx="3653631" cy="205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éptalálat a következ&amp;odblac;re: „orchard”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211" y="2597797"/>
            <a:ext cx="2902770" cy="205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Képtalálat a következ&amp;odblac;re: „dairy cow”"/>
          <p:cNvSpPr>
            <a:spLocks noChangeAspect="1" noChangeArrowheads="1"/>
          </p:cNvSpPr>
          <p:nvPr/>
        </p:nvSpPr>
        <p:spPr bwMode="auto">
          <a:xfrm>
            <a:off x="155575" y="-1608138"/>
            <a:ext cx="611505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Képtalálat a következ&amp;odblac;re: „dairy cow”"/>
          <p:cNvSpPr>
            <a:spLocks noChangeAspect="1" noChangeArrowheads="1"/>
          </p:cNvSpPr>
          <p:nvPr/>
        </p:nvSpPr>
        <p:spPr bwMode="auto">
          <a:xfrm>
            <a:off x="307975" y="-1455738"/>
            <a:ext cx="611505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40" name="Picture 16" descr="Képtalálat a következ&amp;odblac;re: „cornfield”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980" y="4651982"/>
            <a:ext cx="3068187" cy="180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1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854968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A29061"/>
                </a:solidFill>
              </a:rPr>
              <a:t>Betakarítási eredmények - 2016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040560"/>
          </a:xfrm>
        </p:spPr>
        <p:txBody>
          <a:bodyPr>
            <a:no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hu-HU" sz="260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hu-HU" sz="2600" dirty="0" smtClean="0"/>
              <a:t>A búza hozama (5,4 t/ha) 1988 óta nem volt ilyen magas.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hu-HU" sz="2600" dirty="0" smtClean="0"/>
              <a:t>Az árpa (5,1 t/ha), a repce (3,4 t/ha) és a kukorica hozama (8,6 t/ha) rekord.</a:t>
            </a:r>
            <a:endParaRPr lang="hu-HU" sz="2600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hu-HU" sz="2600" dirty="0" smtClean="0"/>
              <a:t>A napraforgó hozama (3,0 t/ha) és termésmennyisége (1893 ezer tonna) is rekord, Magyarország az EU legnagyobb napraforgó termelője 2016-ban.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hu-HU" sz="2600" dirty="0"/>
              <a:t>A </a:t>
            </a:r>
            <a:r>
              <a:rPr lang="hu-HU" sz="2600" dirty="0" smtClean="0"/>
              <a:t>szója hozama </a:t>
            </a:r>
            <a:r>
              <a:rPr lang="hu-HU" sz="2600" dirty="0"/>
              <a:t>(</a:t>
            </a:r>
            <a:r>
              <a:rPr lang="hu-HU" sz="2600" dirty="0" smtClean="0"/>
              <a:t>3,0 </a:t>
            </a:r>
            <a:r>
              <a:rPr lang="hu-HU" sz="2600" dirty="0"/>
              <a:t>t/ha) és termésmennyisége (</a:t>
            </a:r>
            <a:r>
              <a:rPr lang="hu-HU" sz="2600" dirty="0" smtClean="0"/>
              <a:t>181,3 </a:t>
            </a:r>
            <a:r>
              <a:rPr lang="hu-HU" sz="2600" dirty="0"/>
              <a:t>ezer tonna) </a:t>
            </a:r>
            <a:r>
              <a:rPr lang="hu-HU" sz="2600" dirty="0" smtClean="0"/>
              <a:t>sem volt még olyan magas, mint 2016-ban.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hu-HU" sz="2600" dirty="0" smtClean="0"/>
              <a:t>Ugyanakkor a júliusi esők rontottak a búza minőségét, ezért mintegy 70%-ban takarmány minőségű lett.</a:t>
            </a:r>
            <a:endParaRPr lang="hu-HU" sz="2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4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</p:spPr>
        <p:txBody>
          <a:bodyPr>
            <a:normAutofit/>
          </a:bodyPr>
          <a:lstStyle/>
          <a:p>
            <a:r>
              <a:rPr lang="hu-HU" altLang="hu-HU" sz="4400" b="1" dirty="0" smtClean="0">
                <a:solidFill>
                  <a:srgbClr val="A29061"/>
                </a:solidFill>
                <a:ea typeface="DejaVu Sans"/>
              </a:rPr>
              <a:t>A világ búzamérlege</a:t>
            </a:r>
            <a:endParaRPr lang="hu-HU" altLang="hu-HU" sz="5400" dirty="0">
              <a:ea typeface="DejaVu Sans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33250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6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</p:spPr>
        <p:txBody>
          <a:bodyPr>
            <a:normAutofit/>
          </a:bodyPr>
          <a:lstStyle/>
          <a:p>
            <a:r>
              <a:rPr lang="hu-HU" altLang="hu-HU" sz="4400" b="1" dirty="0" smtClean="0">
                <a:solidFill>
                  <a:srgbClr val="A29061"/>
                </a:solidFill>
                <a:ea typeface="DejaVu Sans"/>
              </a:rPr>
              <a:t>A különböző régiók búzatermése</a:t>
            </a:r>
            <a:endParaRPr lang="hu-HU" altLang="hu-HU" sz="5400" dirty="0">
              <a:ea typeface="DejaVu Sans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29600" cy="39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971600" y="6237312"/>
            <a:ext cx="30524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/>
              <a:t>Forrás: USDA, </a:t>
            </a:r>
            <a:r>
              <a:rPr lang="hu-HU" sz="1200" i="1" dirty="0"/>
              <a:t>m</a:t>
            </a:r>
            <a:r>
              <a:rPr lang="hu-HU" sz="1200" i="1" dirty="0" smtClean="0"/>
              <a:t>értékegység: millió tonna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40310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</p:spPr>
        <p:txBody>
          <a:bodyPr>
            <a:normAutofit/>
          </a:bodyPr>
          <a:lstStyle/>
          <a:p>
            <a:r>
              <a:rPr lang="hu-HU" altLang="hu-HU" sz="4400" b="1" dirty="0" smtClean="0">
                <a:solidFill>
                  <a:srgbClr val="A29061"/>
                </a:solidFill>
                <a:ea typeface="DejaVu Sans"/>
              </a:rPr>
              <a:t>A világ kukoricamérlege</a:t>
            </a:r>
            <a:endParaRPr lang="hu-HU" altLang="hu-HU" sz="5400" dirty="0">
              <a:ea typeface="DejaVu Sans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50814"/>
            <a:ext cx="8229600" cy="44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05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hu-HU" altLang="hu-HU" sz="4400" b="1" dirty="0" smtClean="0">
                <a:solidFill>
                  <a:srgbClr val="A29061"/>
                </a:solidFill>
                <a:ea typeface="DejaVu Sans"/>
              </a:rPr>
              <a:t>A különböző régiók kukoricatermése</a:t>
            </a:r>
            <a:endParaRPr lang="hu-HU" altLang="hu-HU" sz="5400" dirty="0">
              <a:ea typeface="DejaVu Sans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48520"/>
            <a:ext cx="8229600" cy="386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971600" y="6237312"/>
            <a:ext cx="30524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/>
              <a:t>Forrás: USDA, </a:t>
            </a:r>
            <a:r>
              <a:rPr lang="hu-HU" sz="1200" i="1" dirty="0"/>
              <a:t>m</a:t>
            </a:r>
            <a:r>
              <a:rPr lang="hu-HU" sz="1200" i="1" dirty="0" smtClean="0"/>
              <a:t>értékegység: millió tonna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26796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</p:spPr>
        <p:txBody>
          <a:bodyPr>
            <a:normAutofit/>
          </a:bodyPr>
          <a:lstStyle/>
          <a:p>
            <a:r>
              <a:rPr lang="hu-HU" altLang="hu-HU" sz="4400" b="1" dirty="0">
                <a:solidFill>
                  <a:srgbClr val="A29061"/>
                </a:solidFill>
                <a:ea typeface="DejaVu Sans"/>
              </a:rPr>
              <a:t>Gabonapi</a:t>
            </a:r>
            <a:r>
              <a:rPr lang="hu-HU" altLang="hu-HU" sz="4400" b="1" dirty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aci kilátások</a:t>
            </a:r>
            <a:endParaRPr lang="hu-HU" altLang="hu-HU" sz="5400" dirty="0">
              <a:ea typeface="DejaVu Sans"/>
              <a:cs typeface="Times New Roman" pitchFamily="18" charset="0"/>
            </a:endParaRPr>
          </a:p>
        </p:txBody>
      </p:sp>
      <p:sp>
        <p:nvSpPr>
          <p:cNvPr id="212995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640960" cy="4525963"/>
          </a:xfrm>
        </p:spPr>
        <p:txBody>
          <a:bodyPr>
            <a:noAutofit/>
          </a:bodyPr>
          <a:lstStyle/>
          <a:p>
            <a:pPr algn="just"/>
            <a:r>
              <a:rPr lang="hu-HU" altLang="hu-HU" sz="2800" dirty="0" smtClean="0">
                <a:latin typeface="Times New Roman" pitchFamily="18" charset="0"/>
                <a:cs typeface="Times New Roman" pitchFamily="18" charset="0"/>
              </a:rPr>
              <a:t>Bőséges hazai és világszintű készletek.</a:t>
            </a:r>
            <a:endParaRPr lang="hu-HU" altLang="hu-H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altLang="hu-HU" sz="2800" dirty="0" smtClean="0">
                <a:latin typeface="Times New Roman" pitchFamily="18" charset="0"/>
                <a:cs typeface="Times New Roman" pitchFamily="18" charset="0"/>
              </a:rPr>
              <a:t>2016-os őszi vetések sikeresen befejeződtek.</a:t>
            </a:r>
          </a:p>
          <a:p>
            <a:pPr algn="just"/>
            <a:r>
              <a:rPr lang="hu-HU" altLang="hu-HU" sz="2800" dirty="0" smtClean="0"/>
              <a:t>2017 kezdetén erős fagyok Európa, Oroszország, Ukrajna és az USA egyes területein is.</a:t>
            </a:r>
          </a:p>
          <a:p>
            <a:pPr algn="just"/>
            <a:r>
              <a:rPr lang="hu-HU" altLang="hu-HU" sz="2800" dirty="0" smtClean="0"/>
              <a:t>Európában és az USA-ban a hótakaró hiánya miatt fagykárokra számíthatunk.</a:t>
            </a:r>
          </a:p>
          <a:p>
            <a:pPr algn="just"/>
            <a:r>
              <a:rPr lang="hu-HU" altLang="hu-HU" sz="2800" dirty="0" smtClean="0"/>
              <a:t>Oroszország, Ukrajna esetében megfelelő volt a hótakaró vastagsága.</a:t>
            </a:r>
          </a:p>
          <a:p>
            <a:pPr algn="just"/>
            <a:r>
              <a:rPr lang="hu-HU" altLang="hu-HU" sz="2800" dirty="0" smtClean="0"/>
              <a:t>Európában logisztikai fennakadások a jegesedés miatt.</a:t>
            </a:r>
            <a:endParaRPr lang="hu-HU" altLang="hu-HU" sz="280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</p:spPr>
        <p:txBody>
          <a:bodyPr>
            <a:normAutofit/>
          </a:bodyPr>
          <a:lstStyle/>
          <a:p>
            <a:r>
              <a:rPr lang="hu-HU" altLang="hu-HU" sz="4400" b="1" dirty="0">
                <a:solidFill>
                  <a:srgbClr val="A29061"/>
                </a:solidFill>
                <a:ea typeface="DejaVu Sans"/>
              </a:rPr>
              <a:t>Gabonap</a:t>
            </a:r>
            <a:r>
              <a:rPr lang="hu-HU" altLang="hu-HU" sz="4400" b="1" dirty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iaci kilátások</a:t>
            </a:r>
            <a:endParaRPr lang="hu-HU" altLang="hu-HU" sz="5400" dirty="0">
              <a:ea typeface="DejaVu Sans"/>
              <a:cs typeface="Times New Roman" pitchFamily="18" charset="0"/>
            </a:endParaRPr>
          </a:p>
        </p:txBody>
      </p:sp>
      <p:sp>
        <p:nvSpPr>
          <p:cNvPr id="212995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748464" cy="4525963"/>
          </a:xfrm>
        </p:spPr>
        <p:txBody>
          <a:bodyPr>
            <a:noAutofit/>
          </a:bodyPr>
          <a:lstStyle/>
          <a:p>
            <a:pPr algn="just"/>
            <a:r>
              <a:rPr lang="hu-HU" altLang="hu-HU" sz="2800" dirty="0"/>
              <a:t>Mivel a gabonák hazai árát alapvetően a nemzetközi folyamatok határozzák meg, a főbb gabonafélék magyarországi termelői ára </a:t>
            </a:r>
            <a:r>
              <a:rPr lang="hu-HU" altLang="hu-HU" sz="2800" dirty="0" smtClean="0"/>
              <a:t>a következőképpen alakul:</a:t>
            </a:r>
            <a:endParaRPr lang="hu-HU" altLang="hu-HU" sz="2800" dirty="0"/>
          </a:p>
          <a:p>
            <a:pPr algn="just"/>
            <a:r>
              <a:rPr lang="hu-HU" altLang="hu-HU" sz="2800" b="1" dirty="0" smtClean="0"/>
              <a:t>2017. január elején (</a:t>
            </a:r>
            <a:r>
              <a:rPr lang="hu-HU" altLang="hu-HU" sz="2800" b="1" dirty="0"/>
              <a:t>2</a:t>
            </a:r>
            <a:r>
              <a:rPr lang="hu-HU" altLang="hu-HU" sz="2800" b="1" dirty="0" smtClean="0"/>
              <a:t>. </a:t>
            </a:r>
            <a:r>
              <a:rPr lang="hu-HU" altLang="hu-HU" sz="2800" b="1" dirty="0"/>
              <a:t>hét):</a:t>
            </a:r>
          </a:p>
          <a:p>
            <a:pPr lvl="1" algn="just"/>
            <a:r>
              <a:rPr lang="hu-HU" altLang="hu-HU" dirty="0"/>
              <a:t>Az </a:t>
            </a:r>
            <a:r>
              <a:rPr lang="hu-HU" altLang="hu-HU" b="1" dirty="0"/>
              <a:t>étkezési búza termelői ára </a:t>
            </a:r>
            <a:r>
              <a:rPr lang="hu-HU" altLang="hu-HU" b="1" dirty="0" smtClean="0"/>
              <a:t>42-43 </a:t>
            </a:r>
            <a:r>
              <a:rPr lang="hu-HU" altLang="hu-HU" b="1" dirty="0"/>
              <a:t>ezer forint/tonna</a:t>
            </a:r>
            <a:r>
              <a:rPr lang="hu-HU" altLang="hu-HU" dirty="0"/>
              <a:t>, volt, éves alapon </a:t>
            </a:r>
            <a:r>
              <a:rPr lang="hu-HU" altLang="hu-HU" dirty="0" smtClean="0"/>
              <a:t>10%-</a:t>
            </a:r>
            <a:r>
              <a:rPr lang="hu-HU" altLang="hu-HU" dirty="0"/>
              <a:t>kal </a:t>
            </a:r>
            <a:r>
              <a:rPr lang="hu-HU" altLang="hu-HU" dirty="0" smtClean="0"/>
              <a:t>csökkent.</a:t>
            </a:r>
            <a:endParaRPr lang="hu-HU" altLang="hu-HU" dirty="0"/>
          </a:p>
          <a:p>
            <a:pPr lvl="1" algn="just"/>
            <a:r>
              <a:rPr lang="hu-HU" altLang="hu-HU" dirty="0"/>
              <a:t>A </a:t>
            </a:r>
            <a:r>
              <a:rPr lang="hu-HU" altLang="hu-HU" b="1" dirty="0"/>
              <a:t>takarmánybúza termelői ára </a:t>
            </a:r>
            <a:r>
              <a:rPr lang="hu-HU" altLang="hu-HU" b="1" dirty="0" smtClean="0"/>
              <a:t>42 </a:t>
            </a:r>
            <a:r>
              <a:rPr lang="hu-HU" altLang="hu-HU" b="1" dirty="0"/>
              <a:t>ezer forint/tonna </a:t>
            </a:r>
            <a:r>
              <a:rPr lang="hu-HU" altLang="hu-HU" dirty="0"/>
              <a:t>volt, éves alapon </a:t>
            </a:r>
            <a:r>
              <a:rPr lang="hu-HU" altLang="hu-HU" dirty="0" smtClean="0"/>
              <a:t>11%-</a:t>
            </a:r>
            <a:r>
              <a:rPr lang="hu-HU" altLang="hu-HU" dirty="0"/>
              <a:t>kal </a:t>
            </a:r>
            <a:r>
              <a:rPr lang="hu-HU" altLang="hu-HU" dirty="0" smtClean="0"/>
              <a:t>csökkent.</a:t>
            </a:r>
            <a:endParaRPr lang="hu-HU" altLang="hu-HU" dirty="0"/>
          </a:p>
          <a:p>
            <a:pPr lvl="1" algn="just"/>
            <a:r>
              <a:rPr lang="hu-HU" altLang="hu-HU" dirty="0"/>
              <a:t>A </a:t>
            </a:r>
            <a:r>
              <a:rPr lang="hu-HU" altLang="hu-HU" b="1" dirty="0"/>
              <a:t>kukorica termelői ára </a:t>
            </a:r>
            <a:r>
              <a:rPr lang="hu-HU" altLang="hu-HU" b="1" dirty="0" smtClean="0"/>
              <a:t>39,1 </a:t>
            </a:r>
            <a:r>
              <a:rPr lang="hu-HU" altLang="hu-HU" b="1" dirty="0"/>
              <a:t>ezer forint/tonna</a:t>
            </a:r>
            <a:r>
              <a:rPr lang="hu-HU" altLang="hu-HU" dirty="0"/>
              <a:t> volt, éves viszonylatban </a:t>
            </a:r>
            <a:r>
              <a:rPr lang="hu-HU" altLang="hu-HU" dirty="0" smtClean="0"/>
              <a:t>13,5%-</a:t>
            </a:r>
            <a:r>
              <a:rPr lang="hu-HU" altLang="hu-HU" dirty="0"/>
              <a:t>kal </a:t>
            </a:r>
            <a:r>
              <a:rPr lang="hu-HU" altLang="hu-HU" dirty="0" smtClean="0"/>
              <a:t>csökkent.</a:t>
            </a:r>
            <a:endParaRPr lang="hu-HU" alt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6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7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9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0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33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34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35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36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2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3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18153</TotalTime>
  <Words>2334</Words>
  <Application>Microsoft Office PowerPoint</Application>
  <PresentationFormat>Diavetítés a képernyőre (4:3 oldalarány)</PresentationFormat>
  <Paragraphs>424</Paragraphs>
  <Slides>28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17</vt:i4>
      </vt:variant>
      <vt:variant>
        <vt:lpstr>Diacímek</vt:lpstr>
      </vt:variant>
      <vt:variant>
        <vt:i4>28</vt:i4>
      </vt:variant>
    </vt:vector>
  </HeadingPairs>
  <TitlesOfParts>
    <vt:vector size="45" baseType="lpstr">
      <vt:lpstr>Beloldalak</vt:lpstr>
      <vt:lpstr>6_Beloldalak</vt:lpstr>
      <vt:lpstr>Egyéni tervezés</vt:lpstr>
      <vt:lpstr>2_Egyéni tervezés</vt:lpstr>
      <vt:lpstr>3_Egyéni tervezés</vt:lpstr>
      <vt:lpstr>7_Egyéni tervezés</vt:lpstr>
      <vt:lpstr>12_Egyéni tervezés</vt:lpstr>
      <vt:lpstr>14_Egyéni tervezés</vt:lpstr>
      <vt:lpstr>13_Egyéni tervezés</vt:lpstr>
      <vt:lpstr>16_Egyéni tervezés</vt:lpstr>
      <vt:lpstr>17_Egyéni tervezés</vt:lpstr>
      <vt:lpstr>19_Egyéni tervezés</vt:lpstr>
      <vt:lpstr>20_Egyéni tervezés</vt:lpstr>
      <vt:lpstr>33_Egyéni tervezés</vt:lpstr>
      <vt:lpstr>34_Egyéni tervezés</vt:lpstr>
      <vt:lpstr>35_Egyéni tervezés</vt:lpstr>
      <vt:lpstr>36_Egyéni tervezés</vt:lpstr>
      <vt:lpstr>Az agrárágazat aktuális kérdései</vt:lpstr>
      <vt:lpstr>Betakarítási eredmények - 2016</vt:lpstr>
      <vt:lpstr>Betakarítási eredmények - 2016</vt:lpstr>
      <vt:lpstr>A világ búzamérlege</vt:lpstr>
      <vt:lpstr>A különböző régiók búzatermése</vt:lpstr>
      <vt:lpstr>A világ kukoricamérlege</vt:lpstr>
      <vt:lpstr>A különböző régiók kukoricatermése</vt:lpstr>
      <vt:lpstr>Gabonapiaci kilátások</vt:lpstr>
      <vt:lpstr>Gabonapiaci kilátások</vt:lpstr>
      <vt:lpstr>PowerPoint bemutató</vt:lpstr>
      <vt:lpstr>Területalapú támogatás (2016. évi kérelmek)</vt:lpstr>
      <vt:lpstr>Termeléshez kötött támogatások várható értékei* I.  (2016. évi kérelmek tükrében)</vt:lpstr>
      <vt:lpstr>Termeléshez kötött támogatások várható értékei* II. (2016. évi kérelmek tükrében)</vt:lpstr>
      <vt:lpstr>2017. évi egységes kérelem:  zöldítés változásai</vt:lpstr>
      <vt:lpstr>2017. évi egységes kérelem: zöldítés változásai I.</vt:lpstr>
      <vt:lpstr>PowerPoint bemutató</vt:lpstr>
      <vt:lpstr>2017. évi egységes kérelem Termeléshez kötött támogatások változásai</vt:lpstr>
      <vt:lpstr>Agrárkár-enyhítés 2016. év</vt:lpstr>
      <vt:lpstr>Végleges kárbejelentések 2016-ban</vt:lpstr>
      <vt:lpstr>Agrár Széchenyi Kártya</vt:lpstr>
      <vt:lpstr>Nemzeti támogatási jogcímek 2017</vt:lpstr>
      <vt:lpstr>Nemzeti támogatási jogcímek</vt:lpstr>
      <vt:lpstr>Közös Agrárpolitika 2020 után</vt:lpstr>
      <vt:lpstr>Közös Agrárpolitika 2020 után I.</vt:lpstr>
      <vt:lpstr>Közös Agrárpolitika 2020 után II.</vt:lpstr>
      <vt:lpstr>Közös Agrárpolitika 2020 után III.</vt:lpstr>
      <vt:lpstr>Közös Agrárpolitika 2020 után IV.</vt:lpstr>
      <vt:lpstr>Köszönöm a megtisztelő figyelmet!</vt:lpstr>
    </vt:vector>
  </TitlesOfParts>
  <Manager>david.fehervari@fm.gov.hu</Manager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Petőházi Tamás</cp:lastModifiedBy>
  <cp:revision>1540</cp:revision>
  <cp:lastPrinted>2016-11-24T13:52:37Z</cp:lastPrinted>
  <dcterms:created xsi:type="dcterms:W3CDTF">2010-06-15T13:49:13Z</dcterms:created>
  <dcterms:modified xsi:type="dcterms:W3CDTF">2017-01-26T10:00:46Z</dcterms:modified>
</cp:coreProperties>
</file>